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95"/>
  </p:notesMasterIdLst>
  <p:handoutMasterIdLst>
    <p:handoutMasterId r:id="rId96"/>
  </p:handoutMasterIdLst>
  <p:sldIdLst>
    <p:sldId id="256" r:id="rId2"/>
    <p:sldId id="266" r:id="rId3"/>
    <p:sldId id="492" r:id="rId4"/>
    <p:sldId id="485" r:id="rId5"/>
    <p:sldId id="272" r:id="rId6"/>
    <p:sldId id="471" r:id="rId7"/>
    <p:sldId id="283" r:id="rId8"/>
    <p:sldId id="474" r:id="rId9"/>
    <p:sldId id="421" r:id="rId10"/>
    <p:sldId id="305" r:id="rId11"/>
    <p:sldId id="318" r:id="rId12"/>
    <p:sldId id="319" r:id="rId13"/>
    <p:sldId id="263" r:id="rId14"/>
    <p:sldId id="320" r:id="rId15"/>
    <p:sldId id="267" r:id="rId16"/>
    <p:sldId id="414" r:id="rId17"/>
    <p:sldId id="422" r:id="rId18"/>
    <p:sldId id="481" r:id="rId19"/>
    <p:sldId id="482" r:id="rId20"/>
    <p:sldId id="275" r:id="rId21"/>
    <p:sldId id="286" r:id="rId22"/>
    <p:sldId id="443" r:id="rId23"/>
    <p:sldId id="486" r:id="rId24"/>
    <p:sldId id="298" r:id="rId25"/>
    <p:sldId id="281" r:id="rId26"/>
    <p:sldId id="431" r:id="rId27"/>
    <p:sldId id="434" r:id="rId28"/>
    <p:sldId id="271" r:id="rId29"/>
    <p:sldId id="413" r:id="rId30"/>
    <p:sldId id="269" r:id="rId31"/>
    <p:sldId id="436" r:id="rId32"/>
    <p:sldId id="444" r:id="rId33"/>
    <p:sldId id="441" r:id="rId34"/>
    <p:sldId id="321" r:id="rId35"/>
    <p:sldId id="498" r:id="rId36"/>
    <p:sldId id="447" r:id="rId37"/>
    <p:sldId id="450" r:id="rId38"/>
    <p:sldId id="296" r:id="rId39"/>
    <p:sldId id="294" r:id="rId40"/>
    <p:sldId id="457" r:id="rId41"/>
    <p:sldId id="487" r:id="rId42"/>
    <p:sldId id="483" r:id="rId43"/>
    <p:sldId id="326" r:id="rId44"/>
    <p:sldId id="464" r:id="rId45"/>
    <p:sldId id="312" r:id="rId46"/>
    <p:sldId id="466" r:id="rId47"/>
    <p:sldId id="489" r:id="rId48"/>
    <p:sldId id="472" r:id="rId49"/>
    <p:sldId id="491" r:id="rId50"/>
    <p:sldId id="470" r:id="rId51"/>
    <p:sldId id="259" r:id="rId52"/>
    <p:sldId id="331" r:id="rId53"/>
    <p:sldId id="260" r:id="rId54"/>
    <p:sldId id="330" r:id="rId55"/>
    <p:sldId id="484" r:id="rId56"/>
    <p:sldId id="303" r:id="rId57"/>
    <p:sldId id="418" r:id="rId58"/>
    <p:sldId id="301" r:id="rId59"/>
    <p:sldId id="488" r:id="rId60"/>
    <p:sldId id="473" r:id="rId61"/>
    <p:sldId id="475" r:id="rId62"/>
    <p:sldId id="358" r:id="rId63"/>
    <p:sldId id="366" r:id="rId64"/>
    <p:sldId id="409" r:id="rId65"/>
    <p:sldId id="410" r:id="rId66"/>
    <p:sldId id="411" r:id="rId67"/>
    <p:sldId id="412" r:id="rId68"/>
    <p:sldId id="476" r:id="rId69"/>
    <p:sldId id="461" r:id="rId70"/>
    <p:sldId id="307" r:id="rId71"/>
    <p:sldId id="462" r:id="rId72"/>
    <p:sldId id="306" r:id="rId73"/>
    <p:sldId id="304" r:id="rId74"/>
    <p:sldId id="400" r:id="rId75"/>
    <p:sldId id="396" r:id="rId76"/>
    <p:sldId id="458" r:id="rId77"/>
    <p:sldId id="459" r:id="rId78"/>
    <p:sldId id="477" r:id="rId79"/>
    <p:sldId id="478" r:id="rId80"/>
    <p:sldId id="479" r:id="rId81"/>
    <p:sldId id="480" r:id="rId82"/>
    <p:sldId id="289" r:id="rId83"/>
    <p:sldId id="490" r:id="rId84"/>
    <p:sldId id="316" r:id="rId85"/>
    <p:sldId id="467" r:id="rId86"/>
    <p:sldId id="468" r:id="rId87"/>
    <p:sldId id="469" r:id="rId88"/>
    <p:sldId id="497" r:id="rId89"/>
    <p:sldId id="493" r:id="rId90"/>
    <p:sldId id="496" r:id="rId91"/>
    <p:sldId id="495" r:id="rId92"/>
    <p:sldId id="494" r:id="rId93"/>
    <p:sldId id="503" r:id="rId9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46" autoAdjust="0"/>
    <p:restoredTop sz="88943" autoAdjust="0"/>
  </p:normalViewPr>
  <p:slideViewPr>
    <p:cSldViewPr>
      <p:cViewPr>
        <p:scale>
          <a:sx n="100" d="100"/>
          <a:sy n="100" d="100"/>
        </p:scale>
        <p:origin x="2528" y="6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3" d="100"/>
          <a:sy n="73" d="100"/>
        </p:scale>
        <p:origin x="-348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image" Target="../media/image37.wmf"/><Relationship Id="rId7" Type="http://schemas.openxmlformats.org/officeDocument/2006/relationships/image" Target="../media/image41.wmf"/><Relationship Id="rId2" Type="http://schemas.openxmlformats.org/officeDocument/2006/relationships/image" Target="../media/image36.wmf"/><Relationship Id="rId1" Type="http://schemas.openxmlformats.org/officeDocument/2006/relationships/image" Target="../media/image15.wmf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Relationship Id="rId9" Type="http://schemas.openxmlformats.org/officeDocument/2006/relationships/image" Target="../media/image43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1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1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5.wmf"/><Relationship Id="rId1" Type="http://schemas.openxmlformats.org/officeDocument/2006/relationships/image" Target="../media/image15.wmf"/><Relationship Id="rId5" Type="http://schemas.openxmlformats.org/officeDocument/2006/relationships/image" Target="../media/image50.wmf"/><Relationship Id="rId4" Type="http://schemas.openxmlformats.org/officeDocument/2006/relationships/image" Target="../media/image49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15.wmf"/><Relationship Id="rId4" Type="http://schemas.openxmlformats.org/officeDocument/2006/relationships/image" Target="../media/image53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54.emf"/><Relationship Id="rId1" Type="http://schemas.openxmlformats.org/officeDocument/2006/relationships/image" Target="../media/image15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6.wmf"/><Relationship Id="rId1" Type="http://schemas.openxmlformats.org/officeDocument/2006/relationships/image" Target="../media/image15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15.wmf"/><Relationship Id="rId5" Type="http://schemas.openxmlformats.org/officeDocument/2006/relationships/image" Target="../media/image60.emf"/><Relationship Id="rId4" Type="http://schemas.openxmlformats.org/officeDocument/2006/relationships/image" Target="../media/image5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15.wmf"/><Relationship Id="rId1" Type="http://schemas.openxmlformats.org/officeDocument/2006/relationships/image" Target="../media/image70.wmf"/><Relationship Id="rId6" Type="http://schemas.openxmlformats.org/officeDocument/2006/relationships/image" Target="../media/image74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75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15.wmf"/><Relationship Id="rId1" Type="http://schemas.openxmlformats.org/officeDocument/2006/relationships/image" Target="../media/image75.wmf"/><Relationship Id="rId5" Type="http://schemas.openxmlformats.org/officeDocument/2006/relationships/image" Target="../media/image79.wmf"/><Relationship Id="rId4" Type="http://schemas.openxmlformats.org/officeDocument/2006/relationships/image" Target="../media/image78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image" Target="../media/image77.wmf"/><Relationship Id="rId7" Type="http://schemas.openxmlformats.org/officeDocument/2006/relationships/image" Target="../media/image83.wmf"/><Relationship Id="rId2" Type="http://schemas.openxmlformats.org/officeDocument/2006/relationships/image" Target="../media/image15.wmf"/><Relationship Id="rId1" Type="http://schemas.openxmlformats.org/officeDocument/2006/relationships/image" Target="../media/image16.wmf"/><Relationship Id="rId6" Type="http://schemas.openxmlformats.org/officeDocument/2006/relationships/image" Target="../media/image82.wmf"/><Relationship Id="rId11" Type="http://schemas.openxmlformats.org/officeDocument/2006/relationships/image" Target="../media/image87.wmf"/><Relationship Id="rId5" Type="http://schemas.openxmlformats.org/officeDocument/2006/relationships/image" Target="../media/image81.wmf"/><Relationship Id="rId10" Type="http://schemas.openxmlformats.org/officeDocument/2006/relationships/image" Target="../media/image86.wmf"/><Relationship Id="rId4" Type="http://schemas.openxmlformats.org/officeDocument/2006/relationships/image" Target="../media/image80.wmf"/><Relationship Id="rId9" Type="http://schemas.openxmlformats.org/officeDocument/2006/relationships/image" Target="../media/image8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image" Target="../media/image22.wmf"/><Relationship Id="rId7" Type="http://schemas.openxmlformats.org/officeDocument/2006/relationships/image" Target="../media/image26.wmf"/><Relationship Id="rId2" Type="http://schemas.openxmlformats.org/officeDocument/2006/relationships/image" Target="../media/image21.wmf"/><Relationship Id="rId1" Type="http://schemas.openxmlformats.org/officeDocument/2006/relationships/image" Target="../media/image15.wmf"/><Relationship Id="rId6" Type="http://schemas.openxmlformats.org/officeDocument/2006/relationships/image" Target="../media/image25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image" Target="../media/image22.wmf"/><Relationship Id="rId7" Type="http://schemas.openxmlformats.org/officeDocument/2006/relationships/image" Target="../media/image31.wmf"/><Relationship Id="rId2" Type="http://schemas.openxmlformats.org/officeDocument/2006/relationships/image" Target="../media/image21.wmf"/><Relationship Id="rId1" Type="http://schemas.openxmlformats.org/officeDocument/2006/relationships/image" Target="../media/image15.wmf"/><Relationship Id="rId6" Type="http://schemas.openxmlformats.org/officeDocument/2006/relationships/image" Target="../media/image30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Relationship Id="rId9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627BD-35D9-E04B-AFA4-748B7A4C4BF2}" type="datetime1">
              <a:rPr lang="fr-FR" smtClean="0"/>
              <a:t>06/11/2020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Anne FELDEn - PhD CERFACS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49E14-4168-4CB1-AE79-E128085BD32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004749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75DB2F-EA1A-A54C-9E06-0D7CFAD2AF57}" type="datetime1">
              <a:rPr lang="fr-FR" smtClean="0"/>
              <a:t>06/11/2020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Anne FELDEn - PhD CERFACS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C546EA-2C56-4944-A0C7-F8D76444F63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7603206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1C85141-5E25-B94D-A1F7-47A59D4B2BE3}" type="datetime1">
              <a:rPr lang="fr-FR" smtClean="0"/>
              <a:t>06/11/2020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</p:spTree>
    <p:extLst>
      <p:ext uri="{BB962C8B-B14F-4D97-AF65-F5344CB8AC3E}">
        <p14:creationId xmlns:p14="http://schemas.microsoft.com/office/powerpoint/2010/main" val="902335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Now</a:t>
            </a:r>
            <a:r>
              <a:rPr lang="fr-FR" dirty="0"/>
              <a:t>,</a:t>
            </a:r>
            <a:r>
              <a:rPr lang="fr-FR" baseline="0" dirty="0"/>
              <a:t> </a:t>
            </a:r>
            <a:r>
              <a:rPr lang="fr-FR" baseline="0" dirty="0" err="1"/>
              <a:t>because</a:t>
            </a:r>
            <a:r>
              <a:rPr lang="fr-FR" baseline="0" dirty="0"/>
              <a:t> </a:t>
            </a:r>
            <a:r>
              <a:rPr lang="fr-FR" dirty="0" err="1"/>
              <a:t>Cantera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object-oriented</a:t>
            </a:r>
            <a:r>
              <a:rPr lang="fr-FR" dirty="0"/>
              <a:t>,</a:t>
            </a:r>
            <a:r>
              <a:rPr lang="fr-FR" baseline="0" dirty="0"/>
              <a:t> </a:t>
            </a:r>
            <a:r>
              <a:rPr lang="fr-FR" baseline="0" dirty="0" err="1"/>
              <a:t>it</a:t>
            </a:r>
            <a:r>
              <a:rPr lang="fr-FR" baseline="0" dirty="0"/>
              <a:t> </a:t>
            </a:r>
            <a:r>
              <a:rPr lang="fr-FR" dirty="0" err="1"/>
              <a:t>is</a:t>
            </a:r>
            <a:r>
              <a:rPr lang="fr-FR" dirty="0"/>
              <a:t> flexible. </a:t>
            </a:r>
          </a:p>
          <a:p>
            <a:r>
              <a:rPr lang="fr-FR" dirty="0"/>
              <a:t>How </a:t>
            </a:r>
            <a:r>
              <a:rPr lang="fr-FR" dirty="0" err="1"/>
              <a:t>so</a:t>
            </a:r>
            <a:r>
              <a:rPr lang="fr-FR" dirty="0"/>
              <a:t> ? You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perform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simu</a:t>
            </a:r>
            <a:r>
              <a:rPr lang="fr-FR" dirty="0"/>
              <a:t>, and </a:t>
            </a:r>
            <a:r>
              <a:rPr lang="fr-FR" dirty="0" err="1"/>
              <a:t>any</a:t>
            </a:r>
            <a:r>
              <a:rPr lang="fr-FR" baseline="0" dirty="0"/>
              <a:t> </a:t>
            </a:r>
            <a:r>
              <a:rPr lang="fr-FR" baseline="0" dirty="0" err="1"/>
              <a:t>simu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can</a:t>
            </a:r>
            <a:r>
              <a:rPr lang="fr-FR" baseline="0" dirty="0"/>
              <a:t> </a:t>
            </a:r>
            <a:r>
              <a:rPr lang="fr-FR" baseline="0" dirty="0" err="1"/>
              <a:t>think</a:t>
            </a:r>
            <a:r>
              <a:rPr lang="fr-FR" baseline="0" dirty="0"/>
              <a:t> of, by </a:t>
            </a:r>
            <a:r>
              <a:rPr lang="fr-FR" baseline="0" dirty="0" err="1"/>
              <a:t>assembling</a:t>
            </a:r>
            <a:r>
              <a:rPr lang="fr-FR" baseline="0" dirty="0"/>
              <a:t> building blocks</a:t>
            </a:r>
            <a:endParaRPr lang="fr-FR" dirty="0"/>
          </a:p>
          <a:p>
            <a:r>
              <a:rPr lang="fr-FR" dirty="0" err="1"/>
              <a:t>Objects</a:t>
            </a:r>
            <a:r>
              <a:rPr lang="fr-FR" dirty="0"/>
              <a:t> are building blocks. </a:t>
            </a:r>
          </a:p>
          <a:p>
            <a:r>
              <a:rPr lang="fr-FR" dirty="0"/>
              <a:t>----- Notes de la réunion (12/11/2014 12:11) -----</a:t>
            </a:r>
          </a:p>
          <a:p>
            <a:r>
              <a:rPr lang="fr-FR" dirty="0"/>
              <a:t>10 mn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0BE1764-2470-934F-96D3-12728AEB96D9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5265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TO</a:t>
            </a:r>
            <a:r>
              <a:rPr lang="fr-FR" baseline="0" dirty="0"/>
              <a:t> SUMMARIZE :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only</a:t>
            </a:r>
            <a:r>
              <a:rPr lang="fr-FR" baseline="0" dirty="0"/>
              <a:t> </a:t>
            </a:r>
            <a:r>
              <a:rPr lang="fr-FR" baseline="0" dirty="0" err="1"/>
              <a:t>need</a:t>
            </a:r>
            <a:r>
              <a:rPr lang="fr-FR" baseline="0" dirty="0"/>
              <a:t> 2 files to </a:t>
            </a:r>
            <a:r>
              <a:rPr lang="fr-FR" baseline="0" dirty="0" err="1"/>
              <a:t>run</a:t>
            </a:r>
            <a:r>
              <a:rPr lang="fr-FR" baseline="0" dirty="0"/>
              <a:t> CANTERA.</a:t>
            </a:r>
          </a:p>
          <a:p>
            <a:r>
              <a:rPr lang="fr-FR" dirty="0"/>
              <a:t>The SCRIPT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at</a:t>
            </a:r>
            <a:r>
              <a:rPr lang="fr-FR" dirty="0"/>
              <a:t> the center of </a:t>
            </a:r>
            <a:r>
              <a:rPr lang="fr-FR" dirty="0" err="1"/>
              <a:t>everything</a:t>
            </a:r>
            <a:r>
              <a:rPr lang="fr-FR" dirty="0"/>
              <a:t>. </a:t>
            </a:r>
          </a:p>
          <a:p>
            <a:r>
              <a:rPr lang="fr-FR" dirty="0"/>
              <a:t>It </a:t>
            </a:r>
            <a:r>
              <a:rPr lang="fr-FR" dirty="0" err="1"/>
              <a:t>interacts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CODE </a:t>
            </a:r>
            <a:r>
              <a:rPr lang="fr-FR" dirty="0" err="1"/>
              <a:t>through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. </a:t>
            </a:r>
          </a:p>
          <a:p>
            <a:r>
              <a:rPr lang="fr-FR" dirty="0"/>
              <a:t>And OUTPUTS are </a:t>
            </a:r>
            <a:r>
              <a:rPr lang="fr-FR" dirty="0" err="1"/>
              <a:t>written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interface </a:t>
            </a:r>
            <a:r>
              <a:rPr lang="fr-FR" dirty="0" err="1"/>
              <a:t>language</a:t>
            </a:r>
            <a:r>
              <a:rPr lang="fr-FR" dirty="0"/>
              <a:t>, not by </a:t>
            </a:r>
            <a:r>
              <a:rPr lang="fr-FR" dirty="0" err="1"/>
              <a:t>Cantera</a:t>
            </a:r>
            <a:r>
              <a:rPr lang="fr-FR" dirty="0"/>
              <a:t> </a:t>
            </a:r>
            <a:r>
              <a:rPr lang="fr-FR" dirty="0" err="1"/>
              <a:t>itself</a:t>
            </a:r>
            <a:r>
              <a:rPr lang="fr-FR" dirty="0"/>
              <a:t> and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</a:t>
            </a:r>
            <a:r>
              <a:rPr lang="fr-FR" baseline="0" dirty="0"/>
              <a:t> </a:t>
            </a:r>
            <a:r>
              <a:rPr lang="fr-FR" baseline="0" dirty="0" err="1"/>
              <a:t>used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3CDA2AA-6500-4143-8C41-6E3ACA9B4553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7495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CANTERA </a:t>
            </a:r>
            <a:r>
              <a:rPr lang="fr-FR" dirty="0" err="1"/>
              <a:t>can</a:t>
            </a:r>
            <a:r>
              <a:rPr lang="fr-FR" baseline="0" dirty="0"/>
              <a:t> do all </a:t>
            </a:r>
            <a:r>
              <a:rPr lang="fr-FR" baseline="0" dirty="0" err="1"/>
              <a:t>that</a:t>
            </a:r>
            <a:r>
              <a:rPr lang="fr-FR" baseline="0" dirty="0"/>
              <a:t> CHEMKIN II </a:t>
            </a:r>
            <a:r>
              <a:rPr lang="fr-FR" baseline="0" dirty="0" err="1"/>
              <a:t>did</a:t>
            </a:r>
            <a:r>
              <a:rPr lang="fr-FR" baseline="0" dirty="0"/>
              <a:t>, and </a:t>
            </a:r>
            <a:r>
              <a:rPr lang="fr-FR" baseline="0" dirty="0" err="1"/>
              <a:t>better</a:t>
            </a:r>
            <a:endParaRPr lang="fr-FR" baseline="0" dirty="0"/>
          </a:p>
          <a:p>
            <a:r>
              <a:rPr lang="fr-FR" baseline="0" dirty="0"/>
              <a:t>For </a:t>
            </a:r>
            <a:r>
              <a:rPr lang="fr-FR" baseline="0" dirty="0" err="1"/>
              <a:t>old</a:t>
            </a:r>
            <a:r>
              <a:rPr lang="fr-FR" baseline="0" dirty="0"/>
              <a:t> CHEMKIN </a:t>
            </a:r>
            <a:r>
              <a:rPr lang="fr-FR" baseline="0" dirty="0" err="1"/>
              <a:t>users</a:t>
            </a:r>
            <a:r>
              <a:rPr lang="fr-FR" baseline="0" dirty="0"/>
              <a:t>, </a:t>
            </a:r>
            <a:r>
              <a:rPr lang="fr-FR" baseline="0" dirty="0" err="1"/>
              <a:t>it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possible to </a:t>
            </a:r>
            <a:r>
              <a:rPr lang="fr-FR" baseline="0" dirty="0" err="1"/>
              <a:t>re</a:t>
            </a:r>
            <a:r>
              <a:rPr lang="fr-FR" baseline="0" dirty="0"/>
              <a:t> use </a:t>
            </a:r>
            <a:r>
              <a:rPr lang="fr-FR" baseline="0" dirty="0" err="1"/>
              <a:t>previous</a:t>
            </a:r>
            <a:r>
              <a:rPr lang="fr-FR" baseline="0" dirty="0"/>
              <a:t> simulations and datas (</a:t>
            </a:r>
            <a:r>
              <a:rPr lang="fr-FR" baseline="0" dirty="0" err="1"/>
              <a:t>mechanisms</a:t>
            </a:r>
            <a:r>
              <a:rPr lang="fr-FR" baseline="0" dirty="0"/>
              <a:t> in </a:t>
            </a:r>
            <a:r>
              <a:rPr lang="fr-FR" baseline="0" dirty="0" err="1"/>
              <a:t>particular</a:t>
            </a:r>
            <a:r>
              <a:rPr lang="fr-FR" baseline="0" dirty="0"/>
              <a:t>)</a:t>
            </a:r>
          </a:p>
          <a:p>
            <a:r>
              <a:rPr lang="fr-FR" baseline="0" dirty="0"/>
              <a:t>No </a:t>
            </a:r>
            <a:r>
              <a:rPr lang="fr-FR" baseline="0" dirty="0" err="1"/>
              <a:t>need</a:t>
            </a:r>
            <a:r>
              <a:rPr lang="fr-FR" baseline="0" dirty="0"/>
              <a:t> to </a:t>
            </a:r>
            <a:r>
              <a:rPr lang="fr-FR" baseline="0" dirty="0" err="1"/>
              <a:t>be</a:t>
            </a:r>
            <a:r>
              <a:rPr lang="fr-FR" baseline="0" dirty="0"/>
              <a:t> a C++ expert</a:t>
            </a:r>
          </a:p>
          <a:p>
            <a:r>
              <a:rPr lang="fr-FR" baseline="0" dirty="0"/>
              <a:t>CANTERA </a:t>
            </a:r>
            <a:r>
              <a:rPr lang="fr-FR" baseline="0" dirty="0" err="1"/>
              <a:t>calculations</a:t>
            </a:r>
            <a:r>
              <a:rPr lang="fr-FR" baseline="0" dirty="0"/>
              <a:t> are </a:t>
            </a:r>
            <a:r>
              <a:rPr lang="fr-FR" baseline="0" dirty="0" err="1"/>
              <a:t>faster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0FA0EBE-5B42-704E-9DE9-7E7F061B8522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562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baseline="0" dirty="0"/>
              <a:t> </a:t>
            </a:r>
            <a:r>
              <a:rPr lang="fr-FR" baseline="0" dirty="0" err="1"/>
              <a:t>with</a:t>
            </a:r>
            <a:r>
              <a:rPr lang="fr-FR" baseline="0" dirty="0"/>
              <a:t> CANTERA and </a:t>
            </a:r>
            <a:r>
              <a:rPr lang="fr-FR" baseline="0" dirty="0" err="1"/>
              <a:t>most</a:t>
            </a:r>
            <a:r>
              <a:rPr lang="fr-FR" baseline="0" dirty="0"/>
              <a:t> open source software : the </a:t>
            </a:r>
            <a:r>
              <a:rPr lang="fr-FR" baseline="0" dirty="0" err="1"/>
              <a:t>lack</a:t>
            </a:r>
            <a:r>
              <a:rPr lang="fr-FR" baseline="0" dirty="0"/>
              <a:t> of documentation. </a:t>
            </a:r>
          </a:p>
          <a:p>
            <a:r>
              <a:rPr lang="fr-FR" baseline="0" dirty="0"/>
              <a:t>The </a:t>
            </a:r>
            <a:r>
              <a:rPr lang="fr-FR" baseline="0" dirty="0" err="1"/>
              <a:t>silver</a:t>
            </a:r>
            <a:r>
              <a:rPr lang="fr-FR" baseline="0" dirty="0"/>
              <a:t> </a:t>
            </a:r>
            <a:r>
              <a:rPr lang="fr-FR" baseline="0" dirty="0" err="1"/>
              <a:t>lining</a:t>
            </a:r>
            <a:r>
              <a:rPr lang="fr-FR" baseline="0" dirty="0"/>
              <a:t> of </a:t>
            </a:r>
            <a:r>
              <a:rPr lang="fr-FR" baseline="0" dirty="0" err="1"/>
              <a:t>it</a:t>
            </a:r>
            <a:r>
              <a:rPr lang="fr-FR" baseline="0" dirty="0"/>
              <a:t> all </a:t>
            </a:r>
            <a:r>
              <a:rPr lang="fr-FR" baseline="0" dirty="0" err="1"/>
              <a:t>is</a:t>
            </a:r>
            <a:r>
              <a:rPr lang="fr-FR" baseline="0" dirty="0"/>
              <a:t> the </a:t>
            </a:r>
            <a:r>
              <a:rPr lang="fr-FR" baseline="0" dirty="0" err="1"/>
              <a:t>big</a:t>
            </a:r>
            <a:r>
              <a:rPr lang="fr-FR" baseline="0" dirty="0"/>
              <a:t> </a:t>
            </a:r>
            <a:r>
              <a:rPr lang="fr-FR" baseline="0" dirty="0" err="1"/>
              <a:t>community</a:t>
            </a:r>
            <a:r>
              <a:rPr lang="fr-FR" baseline="0" dirty="0"/>
              <a:t> of </a:t>
            </a:r>
            <a:r>
              <a:rPr lang="fr-FR" baseline="0" dirty="0" err="1"/>
              <a:t>users</a:t>
            </a:r>
            <a:r>
              <a:rPr lang="fr-FR" baseline="0" dirty="0"/>
              <a:t>, </a:t>
            </a:r>
            <a:r>
              <a:rPr lang="fr-FR" baseline="0" dirty="0" err="1"/>
              <a:t>ready</a:t>
            </a:r>
            <a:r>
              <a:rPr lang="fr-FR" baseline="0" dirty="0"/>
              <a:t> to help and full of good </a:t>
            </a:r>
            <a:r>
              <a:rPr lang="fr-FR" baseline="0" dirty="0" err="1"/>
              <a:t>advices</a:t>
            </a:r>
            <a:r>
              <a:rPr lang="fr-FR" baseline="0" dirty="0"/>
              <a:t>.</a:t>
            </a:r>
          </a:p>
          <a:p>
            <a:r>
              <a:rPr lang="fr-FR" baseline="0" dirty="0"/>
              <a:t>The </a:t>
            </a:r>
            <a:r>
              <a:rPr lang="fr-FR" baseline="0" dirty="0" err="1"/>
              <a:t>guys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answer</a:t>
            </a:r>
            <a:r>
              <a:rPr lang="fr-FR" baseline="0" dirty="0"/>
              <a:t> on the chat room are </a:t>
            </a:r>
            <a:r>
              <a:rPr lang="fr-FR" baseline="0" dirty="0" err="1"/>
              <a:t>also</a:t>
            </a:r>
            <a:r>
              <a:rPr lang="fr-FR" baseline="0" dirty="0"/>
              <a:t> </a:t>
            </a:r>
            <a:r>
              <a:rPr lang="fr-FR" baseline="0" dirty="0" err="1"/>
              <a:t>developers</a:t>
            </a:r>
            <a:r>
              <a:rPr lang="fr-FR" baseline="0" dirty="0"/>
              <a:t> </a:t>
            </a:r>
            <a:r>
              <a:rPr lang="fr-FR" baseline="0" dirty="0" err="1"/>
              <a:t>so</a:t>
            </a:r>
            <a:r>
              <a:rPr lang="fr-FR" baseline="0" dirty="0"/>
              <a:t> </a:t>
            </a:r>
            <a:r>
              <a:rPr lang="fr-FR" baseline="0" dirty="0" err="1"/>
              <a:t>they</a:t>
            </a:r>
            <a:r>
              <a:rPr lang="fr-FR" baseline="0" dirty="0"/>
              <a:t> know </a:t>
            </a:r>
            <a:r>
              <a:rPr lang="fr-FR" baseline="0" dirty="0" err="1"/>
              <a:t>what</a:t>
            </a:r>
            <a:r>
              <a:rPr lang="fr-FR" baseline="0" dirty="0"/>
              <a:t> </a:t>
            </a:r>
            <a:r>
              <a:rPr lang="fr-FR" baseline="0" dirty="0" err="1"/>
              <a:t>they</a:t>
            </a:r>
            <a:r>
              <a:rPr lang="fr-FR" baseline="0" dirty="0"/>
              <a:t> are </a:t>
            </a:r>
            <a:r>
              <a:rPr lang="fr-FR" baseline="0" dirty="0" err="1"/>
              <a:t>talking</a:t>
            </a:r>
            <a:r>
              <a:rPr lang="fr-FR" baseline="0" dirty="0"/>
              <a:t> about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2099343-82E3-0144-B942-F814993BE9B6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4343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If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are, </a:t>
            </a:r>
            <a:r>
              <a:rPr lang="fr-FR" baseline="0" dirty="0" err="1"/>
              <a:t>like</a:t>
            </a:r>
            <a:r>
              <a:rPr lang="fr-FR" baseline="0" dirty="0"/>
              <a:t> me, a </a:t>
            </a:r>
            <a:r>
              <a:rPr lang="fr-FR" baseline="0" dirty="0" err="1"/>
              <a:t>combusionist</a:t>
            </a:r>
            <a:r>
              <a:rPr lang="fr-FR" baseline="0" dirty="0"/>
              <a:t>, CANTERA </a:t>
            </a:r>
            <a:r>
              <a:rPr lang="fr-FR" baseline="0" dirty="0" err="1"/>
              <a:t>will</a:t>
            </a:r>
            <a:r>
              <a:rPr lang="fr-FR" baseline="0" dirty="0"/>
              <a:t> </a:t>
            </a:r>
            <a:r>
              <a:rPr lang="fr-FR" baseline="0" dirty="0" err="1"/>
              <a:t>mostly</a:t>
            </a:r>
            <a:r>
              <a:rPr lang="fr-FR" baseline="0" dirty="0"/>
              <a:t> help </a:t>
            </a:r>
            <a:r>
              <a:rPr lang="fr-FR" baseline="0" dirty="0" err="1"/>
              <a:t>you</a:t>
            </a:r>
            <a:r>
              <a:rPr lang="fr-FR" baseline="0" dirty="0"/>
              <a:t> compare </a:t>
            </a:r>
            <a:r>
              <a:rPr lang="fr-FR" baseline="0" dirty="0" err="1"/>
              <a:t>different</a:t>
            </a:r>
            <a:r>
              <a:rPr lang="fr-FR" baseline="0" dirty="0"/>
              <a:t> </a:t>
            </a:r>
            <a:r>
              <a:rPr lang="fr-FR" baseline="0" dirty="0" err="1"/>
              <a:t>chemistries</a:t>
            </a:r>
            <a:r>
              <a:rPr lang="fr-FR" baseline="0" dirty="0"/>
              <a:t>. </a:t>
            </a:r>
          </a:p>
          <a:p>
            <a:r>
              <a:rPr lang="fr-FR" baseline="0" dirty="0"/>
              <a:t>Use the </a:t>
            </a:r>
            <a:r>
              <a:rPr lang="fr-FR" baseline="0" dirty="0" err="1"/>
              <a:t>simu</a:t>
            </a:r>
            <a:r>
              <a:rPr lang="fr-FR" baseline="0" dirty="0"/>
              <a:t> to compare the </a:t>
            </a:r>
            <a:r>
              <a:rPr lang="fr-FR" baseline="0" dirty="0" err="1"/>
              <a:t>results</a:t>
            </a:r>
            <a:r>
              <a:rPr lang="fr-FR" baseline="0" dirty="0"/>
              <a:t> </a:t>
            </a:r>
            <a:r>
              <a:rPr lang="fr-FR" baseline="0" dirty="0" err="1"/>
              <a:t>various</a:t>
            </a:r>
            <a:r>
              <a:rPr lang="fr-FR" baseline="0" dirty="0"/>
              <a:t> </a:t>
            </a:r>
            <a:r>
              <a:rPr lang="fr-FR" baseline="0" dirty="0" err="1"/>
              <a:t>methane</a:t>
            </a:r>
            <a:r>
              <a:rPr lang="fr-FR" baseline="0" dirty="0"/>
              <a:t> </a:t>
            </a:r>
            <a:r>
              <a:rPr lang="fr-FR" baseline="0" dirty="0" err="1"/>
              <a:t>mechanisms</a:t>
            </a:r>
            <a:r>
              <a:rPr lang="fr-FR" baseline="0" dirty="0"/>
              <a:t> for ex.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possible to do </a:t>
            </a:r>
            <a:r>
              <a:rPr lang="fr-FR" dirty="0" err="1"/>
              <a:t>some</a:t>
            </a:r>
            <a:r>
              <a:rPr lang="fr-FR" baseline="0" dirty="0"/>
              <a:t> </a:t>
            </a:r>
            <a:r>
              <a:rPr lang="fr-FR" baseline="0" dirty="0" err="1"/>
              <a:t>scheme</a:t>
            </a:r>
            <a:r>
              <a:rPr lang="fr-FR" baseline="0" dirty="0"/>
              <a:t> </a:t>
            </a:r>
            <a:r>
              <a:rPr lang="fr-FR" baseline="0" dirty="0" err="1"/>
              <a:t>reduction</a:t>
            </a:r>
            <a:r>
              <a:rPr lang="fr-FR" baseline="0" dirty="0"/>
              <a:t> </a:t>
            </a:r>
            <a:r>
              <a:rPr lang="fr-FR" baseline="0" dirty="0" err="1"/>
              <a:t>directly</a:t>
            </a:r>
            <a:r>
              <a:rPr lang="fr-FR" baseline="0" dirty="0"/>
              <a:t> </a:t>
            </a:r>
            <a:r>
              <a:rPr lang="fr-FR" baseline="0" dirty="0" err="1"/>
              <a:t>with</a:t>
            </a:r>
            <a:r>
              <a:rPr lang="fr-FR" baseline="0" dirty="0"/>
              <a:t> CA, </a:t>
            </a:r>
            <a:r>
              <a:rPr lang="fr-FR" baseline="0" dirty="0" err="1"/>
              <a:t>through</a:t>
            </a:r>
            <a:r>
              <a:rPr lang="fr-FR" baseline="0" dirty="0"/>
              <a:t> </a:t>
            </a:r>
            <a:r>
              <a:rPr lang="fr-FR" baseline="0" dirty="0" err="1"/>
              <a:t>sensitivity</a:t>
            </a:r>
            <a:r>
              <a:rPr lang="fr-FR" baseline="0" dirty="0"/>
              <a:t> ana for ex, but </a:t>
            </a:r>
            <a:r>
              <a:rPr lang="fr-FR" baseline="0" dirty="0" err="1"/>
              <a:t>it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not </a:t>
            </a:r>
            <a:r>
              <a:rPr lang="fr-FR" baseline="0" dirty="0" err="1"/>
              <a:t>very</a:t>
            </a:r>
            <a:r>
              <a:rPr lang="fr-FR" baseline="0" dirty="0"/>
              <a:t> efficient.</a:t>
            </a:r>
          </a:p>
          <a:p>
            <a:r>
              <a:rPr lang="fr-FR" baseline="0" dirty="0" err="1"/>
              <a:t>Better</a:t>
            </a:r>
            <a:r>
              <a:rPr lang="fr-FR" baseline="0" dirty="0"/>
              <a:t> to </a:t>
            </a:r>
            <a:r>
              <a:rPr lang="fr-FR" baseline="0" dirty="0" err="1"/>
              <a:t>extract</a:t>
            </a:r>
            <a:r>
              <a:rPr lang="fr-FR" baseline="0" dirty="0"/>
              <a:t> relevant data and …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52444F4-F64F-F640-86EC-115F683DFCB9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6667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If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are, </a:t>
            </a:r>
            <a:r>
              <a:rPr lang="fr-FR" baseline="0" dirty="0" err="1"/>
              <a:t>like</a:t>
            </a:r>
            <a:r>
              <a:rPr lang="fr-FR" baseline="0" dirty="0"/>
              <a:t> me, a </a:t>
            </a:r>
            <a:r>
              <a:rPr lang="fr-FR" baseline="0" dirty="0" err="1"/>
              <a:t>combusionist</a:t>
            </a:r>
            <a:r>
              <a:rPr lang="fr-FR" baseline="0" dirty="0"/>
              <a:t>, CANTERA </a:t>
            </a:r>
            <a:r>
              <a:rPr lang="fr-FR" baseline="0" dirty="0" err="1"/>
              <a:t>will</a:t>
            </a:r>
            <a:r>
              <a:rPr lang="fr-FR" baseline="0" dirty="0"/>
              <a:t> </a:t>
            </a:r>
            <a:r>
              <a:rPr lang="fr-FR" baseline="0" dirty="0" err="1"/>
              <a:t>mostly</a:t>
            </a:r>
            <a:r>
              <a:rPr lang="fr-FR" baseline="0" dirty="0"/>
              <a:t> help </a:t>
            </a:r>
            <a:r>
              <a:rPr lang="fr-FR" baseline="0" dirty="0" err="1"/>
              <a:t>you</a:t>
            </a:r>
            <a:r>
              <a:rPr lang="fr-FR" baseline="0" dirty="0"/>
              <a:t> compare </a:t>
            </a:r>
            <a:r>
              <a:rPr lang="fr-FR" baseline="0" dirty="0" err="1"/>
              <a:t>different</a:t>
            </a:r>
            <a:r>
              <a:rPr lang="fr-FR" baseline="0" dirty="0"/>
              <a:t> </a:t>
            </a:r>
            <a:r>
              <a:rPr lang="fr-FR" baseline="0" dirty="0" err="1"/>
              <a:t>chemistries</a:t>
            </a:r>
            <a:r>
              <a:rPr lang="fr-FR" baseline="0" dirty="0"/>
              <a:t>. </a:t>
            </a:r>
          </a:p>
          <a:p>
            <a:r>
              <a:rPr lang="fr-FR" baseline="0" dirty="0"/>
              <a:t>Use the </a:t>
            </a:r>
            <a:r>
              <a:rPr lang="fr-FR" baseline="0" dirty="0" err="1"/>
              <a:t>simu</a:t>
            </a:r>
            <a:r>
              <a:rPr lang="fr-FR" baseline="0" dirty="0"/>
              <a:t> to compare the </a:t>
            </a:r>
            <a:r>
              <a:rPr lang="fr-FR" baseline="0" dirty="0" err="1"/>
              <a:t>results</a:t>
            </a:r>
            <a:r>
              <a:rPr lang="fr-FR" baseline="0" dirty="0"/>
              <a:t> </a:t>
            </a:r>
            <a:r>
              <a:rPr lang="fr-FR" baseline="0" dirty="0" err="1"/>
              <a:t>various</a:t>
            </a:r>
            <a:r>
              <a:rPr lang="fr-FR" baseline="0" dirty="0"/>
              <a:t> </a:t>
            </a:r>
            <a:r>
              <a:rPr lang="fr-FR" baseline="0" dirty="0" err="1"/>
              <a:t>methane</a:t>
            </a:r>
            <a:r>
              <a:rPr lang="fr-FR" baseline="0" dirty="0"/>
              <a:t> </a:t>
            </a:r>
            <a:r>
              <a:rPr lang="fr-FR" baseline="0" dirty="0" err="1"/>
              <a:t>mechanisms</a:t>
            </a:r>
            <a:r>
              <a:rPr lang="fr-FR" baseline="0" dirty="0"/>
              <a:t> for ex.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possible to do </a:t>
            </a:r>
            <a:r>
              <a:rPr lang="fr-FR" dirty="0" err="1"/>
              <a:t>some</a:t>
            </a:r>
            <a:r>
              <a:rPr lang="fr-FR" baseline="0" dirty="0"/>
              <a:t> </a:t>
            </a:r>
            <a:r>
              <a:rPr lang="fr-FR" baseline="0" dirty="0" err="1"/>
              <a:t>scheme</a:t>
            </a:r>
            <a:r>
              <a:rPr lang="fr-FR" baseline="0" dirty="0"/>
              <a:t> </a:t>
            </a:r>
            <a:r>
              <a:rPr lang="fr-FR" baseline="0" dirty="0" err="1"/>
              <a:t>reduction</a:t>
            </a:r>
            <a:r>
              <a:rPr lang="fr-FR" baseline="0" dirty="0"/>
              <a:t> </a:t>
            </a:r>
            <a:r>
              <a:rPr lang="fr-FR" baseline="0" dirty="0" err="1"/>
              <a:t>directly</a:t>
            </a:r>
            <a:r>
              <a:rPr lang="fr-FR" baseline="0" dirty="0"/>
              <a:t> </a:t>
            </a:r>
            <a:r>
              <a:rPr lang="fr-FR" baseline="0" dirty="0" err="1"/>
              <a:t>with</a:t>
            </a:r>
            <a:r>
              <a:rPr lang="fr-FR" baseline="0" dirty="0"/>
              <a:t> CA, </a:t>
            </a:r>
            <a:r>
              <a:rPr lang="fr-FR" baseline="0" dirty="0" err="1"/>
              <a:t>through</a:t>
            </a:r>
            <a:r>
              <a:rPr lang="fr-FR" baseline="0" dirty="0"/>
              <a:t> </a:t>
            </a:r>
            <a:r>
              <a:rPr lang="fr-FR" baseline="0" dirty="0" err="1"/>
              <a:t>sensitivity</a:t>
            </a:r>
            <a:r>
              <a:rPr lang="fr-FR" baseline="0" dirty="0"/>
              <a:t> ana for ex, but </a:t>
            </a:r>
            <a:r>
              <a:rPr lang="fr-FR" baseline="0" dirty="0" err="1"/>
              <a:t>it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not </a:t>
            </a:r>
            <a:r>
              <a:rPr lang="fr-FR" baseline="0" dirty="0" err="1"/>
              <a:t>very</a:t>
            </a:r>
            <a:r>
              <a:rPr lang="fr-FR" baseline="0" dirty="0"/>
              <a:t> efficient.</a:t>
            </a:r>
          </a:p>
          <a:p>
            <a:r>
              <a:rPr lang="fr-FR" baseline="0" dirty="0" err="1"/>
              <a:t>Better</a:t>
            </a:r>
            <a:r>
              <a:rPr lang="fr-FR" baseline="0" dirty="0"/>
              <a:t> to </a:t>
            </a:r>
            <a:r>
              <a:rPr lang="fr-FR" baseline="0" dirty="0" err="1"/>
              <a:t>extract</a:t>
            </a:r>
            <a:r>
              <a:rPr lang="fr-FR" baseline="0" dirty="0"/>
              <a:t> relevant data and …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0E89D0C-78AE-FE43-BDAE-723D4FDB6241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6667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If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are, </a:t>
            </a:r>
            <a:r>
              <a:rPr lang="fr-FR" baseline="0" dirty="0" err="1"/>
              <a:t>like</a:t>
            </a:r>
            <a:r>
              <a:rPr lang="fr-FR" baseline="0" dirty="0"/>
              <a:t> me, a </a:t>
            </a:r>
            <a:r>
              <a:rPr lang="fr-FR" baseline="0" dirty="0" err="1"/>
              <a:t>combusionist</a:t>
            </a:r>
            <a:r>
              <a:rPr lang="fr-FR" baseline="0" dirty="0"/>
              <a:t>, CANTERA </a:t>
            </a:r>
            <a:r>
              <a:rPr lang="fr-FR" baseline="0" dirty="0" err="1"/>
              <a:t>will</a:t>
            </a:r>
            <a:r>
              <a:rPr lang="fr-FR" baseline="0" dirty="0"/>
              <a:t> </a:t>
            </a:r>
            <a:r>
              <a:rPr lang="fr-FR" baseline="0" dirty="0" err="1"/>
              <a:t>mostly</a:t>
            </a:r>
            <a:r>
              <a:rPr lang="fr-FR" baseline="0" dirty="0"/>
              <a:t> help </a:t>
            </a:r>
            <a:r>
              <a:rPr lang="fr-FR" baseline="0" dirty="0" err="1"/>
              <a:t>you</a:t>
            </a:r>
            <a:r>
              <a:rPr lang="fr-FR" baseline="0" dirty="0"/>
              <a:t> compare </a:t>
            </a:r>
            <a:r>
              <a:rPr lang="fr-FR" baseline="0" dirty="0" err="1"/>
              <a:t>different</a:t>
            </a:r>
            <a:r>
              <a:rPr lang="fr-FR" baseline="0" dirty="0"/>
              <a:t> </a:t>
            </a:r>
            <a:r>
              <a:rPr lang="fr-FR" baseline="0" dirty="0" err="1"/>
              <a:t>chemistries</a:t>
            </a:r>
            <a:r>
              <a:rPr lang="fr-FR" baseline="0" dirty="0"/>
              <a:t>. </a:t>
            </a:r>
          </a:p>
          <a:p>
            <a:r>
              <a:rPr lang="fr-FR" baseline="0" dirty="0"/>
              <a:t>Use the </a:t>
            </a:r>
            <a:r>
              <a:rPr lang="fr-FR" baseline="0" dirty="0" err="1"/>
              <a:t>simu</a:t>
            </a:r>
            <a:r>
              <a:rPr lang="fr-FR" baseline="0" dirty="0"/>
              <a:t> to compare the </a:t>
            </a:r>
            <a:r>
              <a:rPr lang="fr-FR" baseline="0" dirty="0" err="1"/>
              <a:t>results</a:t>
            </a:r>
            <a:r>
              <a:rPr lang="fr-FR" baseline="0" dirty="0"/>
              <a:t> </a:t>
            </a:r>
            <a:r>
              <a:rPr lang="fr-FR" baseline="0" dirty="0" err="1"/>
              <a:t>various</a:t>
            </a:r>
            <a:r>
              <a:rPr lang="fr-FR" baseline="0" dirty="0"/>
              <a:t> </a:t>
            </a:r>
            <a:r>
              <a:rPr lang="fr-FR" baseline="0" dirty="0" err="1"/>
              <a:t>methane</a:t>
            </a:r>
            <a:r>
              <a:rPr lang="fr-FR" baseline="0" dirty="0"/>
              <a:t> </a:t>
            </a:r>
            <a:r>
              <a:rPr lang="fr-FR" baseline="0" dirty="0" err="1"/>
              <a:t>mechanisms</a:t>
            </a:r>
            <a:r>
              <a:rPr lang="fr-FR" baseline="0" dirty="0"/>
              <a:t> for ex.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possible to do </a:t>
            </a:r>
            <a:r>
              <a:rPr lang="fr-FR" dirty="0" err="1"/>
              <a:t>some</a:t>
            </a:r>
            <a:r>
              <a:rPr lang="fr-FR" baseline="0" dirty="0"/>
              <a:t> </a:t>
            </a:r>
            <a:r>
              <a:rPr lang="fr-FR" baseline="0" dirty="0" err="1"/>
              <a:t>scheme</a:t>
            </a:r>
            <a:r>
              <a:rPr lang="fr-FR" baseline="0" dirty="0"/>
              <a:t> </a:t>
            </a:r>
            <a:r>
              <a:rPr lang="fr-FR" baseline="0" dirty="0" err="1"/>
              <a:t>reduction</a:t>
            </a:r>
            <a:r>
              <a:rPr lang="fr-FR" baseline="0" dirty="0"/>
              <a:t> </a:t>
            </a:r>
            <a:r>
              <a:rPr lang="fr-FR" baseline="0" dirty="0" err="1"/>
              <a:t>directly</a:t>
            </a:r>
            <a:r>
              <a:rPr lang="fr-FR" baseline="0" dirty="0"/>
              <a:t> </a:t>
            </a:r>
            <a:r>
              <a:rPr lang="fr-FR" baseline="0" dirty="0" err="1"/>
              <a:t>with</a:t>
            </a:r>
            <a:r>
              <a:rPr lang="fr-FR" baseline="0" dirty="0"/>
              <a:t> CA, </a:t>
            </a:r>
            <a:r>
              <a:rPr lang="fr-FR" baseline="0" dirty="0" err="1"/>
              <a:t>through</a:t>
            </a:r>
            <a:r>
              <a:rPr lang="fr-FR" baseline="0" dirty="0"/>
              <a:t> </a:t>
            </a:r>
            <a:r>
              <a:rPr lang="fr-FR" baseline="0" dirty="0" err="1"/>
              <a:t>sensitivity</a:t>
            </a:r>
            <a:r>
              <a:rPr lang="fr-FR" baseline="0" dirty="0"/>
              <a:t> ana for ex, but </a:t>
            </a:r>
            <a:r>
              <a:rPr lang="fr-FR" baseline="0" dirty="0" err="1"/>
              <a:t>it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not </a:t>
            </a:r>
            <a:r>
              <a:rPr lang="fr-FR" baseline="0" dirty="0" err="1"/>
              <a:t>very</a:t>
            </a:r>
            <a:r>
              <a:rPr lang="fr-FR" baseline="0" dirty="0"/>
              <a:t> efficient.</a:t>
            </a:r>
          </a:p>
          <a:p>
            <a:r>
              <a:rPr lang="fr-FR" baseline="0" dirty="0" err="1"/>
              <a:t>Better</a:t>
            </a:r>
            <a:r>
              <a:rPr lang="fr-FR" baseline="0" dirty="0"/>
              <a:t> to </a:t>
            </a:r>
            <a:r>
              <a:rPr lang="fr-FR" baseline="0" dirty="0" err="1"/>
              <a:t>extract</a:t>
            </a:r>
            <a:r>
              <a:rPr lang="fr-FR" baseline="0" dirty="0"/>
              <a:t> relevant data and …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97546EC-B15F-054F-B422-700617B9BC80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8120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If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are, </a:t>
            </a:r>
            <a:r>
              <a:rPr lang="fr-FR" baseline="0" dirty="0" err="1"/>
              <a:t>like</a:t>
            </a:r>
            <a:r>
              <a:rPr lang="fr-FR" baseline="0" dirty="0"/>
              <a:t> me, a </a:t>
            </a:r>
            <a:r>
              <a:rPr lang="fr-FR" baseline="0" dirty="0" err="1"/>
              <a:t>combusionist</a:t>
            </a:r>
            <a:r>
              <a:rPr lang="fr-FR" baseline="0" dirty="0"/>
              <a:t>, CANTERA </a:t>
            </a:r>
            <a:r>
              <a:rPr lang="fr-FR" baseline="0" dirty="0" err="1"/>
              <a:t>will</a:t>
            </a:r>
            <a:r>
              <a:rPr lang="fr-FR" baseline="0" dirty="0"/>
              <a:t> </a:t>
            </a:r>
            <a:r>
              <a:rPr lang="fr-FR" baseline="0" dirty="0" err="1"/>
              <a:t>mostly</a:t>
            </a:r>
            <a:r>
              <a:rPr lang="fr-FR" baseline="0" dirty="0"/>
              <a:t> help </a:t>
            </a:r>
            <a:r>
              <a:rPr lang="fr-FR" baseline="0" dirty="0" err="1"/>
              <a:t>you</a:t>
            </a:r>
            <a:r>
              <a:rPr lang="fr-FR" baseline="0" dirty="0"/>
              <a:t> compare </a:t>
            </a:r>
            <a:r>
              <a:rPr lang="fr-FR" baseline="0" dirty="0" err="1"/>
              <a:t>different</a:t>
            </a:r>
            <a:r>
              <a:rPr lang="fr-FR" baseline="0" dirty="0"/>
              <a:t> </a:t>
            </a:r>
            <a:r>
              <a:rPr lang="fr-FR" baseline="0" dirty="0" err="1"/>
              <a:t>chemistries</a:t>
            </a:r>
            <a:r>
              <a:rPr lang="fr-FR" baseline="0" dirty="0"/>
              <a:t>. </a:t>
            </a:r>
          </a:p>
          <a:p>
            <a:r>
              <a:rPr lang="fr-FR" baseline="0" dirty="0"/>
              <a:t>Use the </a:t>
            </a:r>
            <a:r>
              <a:rPr lang="fr-FR" baseline="0" dirty="0" err="1"/>
              <a:t>simu</a:t>
            </a:r>
            <a:r>
              <a:rPr lang="fr-FR" baseline="0" dirty="0"/>
              <a:t> to compare the </a:t>
            </a:r>
            <a:r>
              <a:rPr lang="fr-FR" baseline="0" dirty="0" err="1"/>
              <a:t>results</a:t>
            </a:r>
            <a:r>
              <a:rPr lang="fr-FR" baseline="0" dirty="0"/>
              <a:t> </a:t>
            </a:r>
            <a:r>
              <a:rPr lang="fr-FR" baseline="0" dirty="0" err="1"/>
              <a:t>various</a:t>
            </a:r>
            <a:r>
              <a:rPr lang="fr-FR" baseline="0" dirty="0"/>
              <a:t> </a:t>
            </a:r>
            <a:r>
              <a:rPr lang="fr-FR" baseline="0" dirty="0" err="1"/>
              <a:t>methane</a:t>
            </a:r>
            <a:r>
              <a:rPr lang="fr-FR" baseline="0" dirty="0"/>
              <a:t> </a:t>
            </a:r>
            <a:r>
              <a:rPr lang="fr-FR" baseline="0" dirty="0" err="1"/>
              <a:t>mechanisms</a:t>
            </a:r>
            <a:r>
              <a:rPr lang="fr-FR" baseline="0" dirty="0"/>
              <a:t> for ex.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possible to do </a:t>
            </a:r>
            <a:r>
              <a:rPr lang="fr-FR" dirty="0" err="1"/>
              <a:t>some</a:t>
            </a:r>
            <a:r>
              <a:rPr lang="fr-FR" baseline="0" dirty="0"/>
              <a:t> </a:t>
            </a:r>
            <a:r>
              <a:rPr lang="fr-FR" baseline="0" dirty="0" err="1"/>
              <a:t>scheme</a:t>
            </a:r>
            <a:r>
              <a:rPr lang="fr-FR" baseline="0" dirty="0"/>
              <a:t> </a:t>
            </a:r>
            <a:r>
              <a:rPr lang="fr-FR" baseline="0" dirty="0" err="1"/>
              <a:t>reduction</a:t>
            </a:r>
            <a:r>
              <a:rPr lang="fr-FR" baseline="0" dirty="0"/>
              <a:t> </a:t>
            </a:r>
            <a:r>
              <a:rPr lang="fr-FR" baseline="0" dirty="0" err="1"/>
              <a:t>directly</a:t>
            </a:r>
            <a:r>
              <a:rPr lang="fr-FR" baseline="0" dirty="0"/>
              <a:t> </a:t>
            </a:r>
            <a:r>
              <a:rPr lang="fr-FR" baseline="0" dirty="0" err="1"/>
              <a:t>with</a:t>
            </a:r>
            <a:r>
              <a:rPr lang="fr-FR" baseline="0" dirty="0"/>
              <a:t> CA, </a:t>
            </a:r>
            <a:r>
              <a:rPr lang="fr-FR" baseline="0" dirty="0" err="1"/>
              <a:t>through</a:t>
            </a:r>
            <a:r>
              <a:rPr lang="fr-FR" baseline="0" dirty="0"/>
              <a:t> </a:t>
            </a:r>
            <a:r>
              <a:rPr lang="fr-FR" baseline="0" dirty="0" err="1"/>
              <a:t>sensitivity</a:t>
            </a:r>
            <a:r>
              <a:rPr lang="fr-FR" baseline="0" dirty="0"/>
              <a:t> ana for ex, but </a:t>
            </a:r>
            <a:r>
              <a:rPr lang="fr-FR" baseline="0" dirty="0" err="1"/>
              <a:t>it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not </a:t>
            </a:r>
            <a:r>
              <a:rPr lang="fr-FR" baseline="0" dirty="0" err="1"/>
              <a:t>very</a:t>
            </a:r>
            <a:r>
              <a:rPr lang="fr-FR" baseline="0" dirty="0"/>
              <a:t> efficient.</a:t>
            </a:r>
          </a:p>
          <a:p>
            <a:r>
              <a:rPr lang="fr-FR" baseline="0" dirty="0" err="1"/>
              <a:t>Better</a:t>
            </a:r>
            <a:r>
              <a:rPr lang="fr-FR" baseline="0" dirty="0"/>
              <a:t> to </a:t>
            </a:r>
            <a:r>
              <a:rPr lang="fr-FR" baseline="0" dirty="0" err="1"/>
              <a:t>extract</a:t>
            </a:r>
            <a:r>
              <a:rPr lang="fr-FR" baseline="0" dirty="0"/>
              <a:t> relevant data and …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B6CD4AB-4652-8F46-90C0-E711040EAFFC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8839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F89A85B-3875-7B4E-9DCA-5F1A35BE5522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</p:spTree>
    <p:extLst>
      <p:ext uri="{BB962C8B-B14F-4D97-AF65-F5344CB8AC3E}">
        <p14:creationId xmlns:p14="http://schemas.microsoft.com/office/powerpoint/2010/main" val="2899809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(12/11/2014 12:11) -----</a:t>
            </a:r>
          </a:p>
          <a:p>
            <a:r>
              <a:rPr lang="fr-FR"/>
              <a:t>18 mn</a:t>
            </a:r>
          </a:p>
          <a:p>
            <a:r>
              <a:rPr lang="fr-FR"/>
              <a:t>In this section I will briefly review the equations governing eq calc, reactor's evolution and steady 1D flame as well as the numerical methods implemented in CA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2CE2CBF-85C9-C84C-90BE-44D36A0C67A0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746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ADC22D8-F199-B240-A084-0E32CC92837C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</p:spTree>
    <p:extLst>
      <p:ext uri="{BB962C8B-B14F-4D97-AF65-F5344CB8AC3E}">
        <p14:creationId xmlns:p14="http://schemas.microsoft.com/office/powerpoint/2010/main" val="219056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(12/11/2014 12:11) -----</a:t>
            </a:r>
          </a:p>
          <a:p>
            <a:r>
              <a:rPr lang="fr-FR"/>
              <a:t>You repeat this procedure until you find a set of mole fractions and lagrange multipliers that best satisfy these equations (to a user specified error tolerance)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E8407D6-D72B-6A46-9FBD-0D969FD39E83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9665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(12/11/2014 12:11) -----</a:t>
            </a:r>
          </a:p>
          <a:p>
            <a:r>
              <a:rPr lang="fr-FR"/>
              <a:t>As I said previously you could maintain other quantities constant besides T and P.</a:t>
            </a:r>
          </a:p>
          <a:p>
            <a:r>
              <a:rPr lang="fr-FR"/>
              <a:t>Of interest in combustion is keeping the H and P constant.</a:t>
            </a:r>
          </a:p>
          <a:p>
            <a:r>
              <a:rPr lang="fr-FR"/>
              <a:t>If the new enthalpy value is too far from the intial one then you do the procedure again with a new guess for the final T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CD21306-2DDA-B244-BE49-8A43513F4604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11229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REACTOR: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vessel</a:t>
            </a:r>
            <a:r>
              <a:rPr lang="fr-FR" dirty="0"/>
              <a:t>,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species</a:t>
            </a:r>
            <a:r>
              <a:rPr lang="fr-FR" baseline="0" dirty="0"/>
              <a:t> and </a:t>
            </a:r>
            <a:r>
              <a:rPr lang="fr-FR" baseline="0" dirty="0" err="1"/>
              <a:t>energy</a:t>
            </a:r>
            <a:r>
              <a:rPr lang="fr-FR" baseline="0" dirty="0"/>
              <a:t> </a:t>
            </a:r>
            <a:r>
              <a:rPr lang="fr-FR" baseline="0" dirty="0" err="1"/>
              <a:t>enters</a:t>
            </a:r>
            <a:r>
              <a:rPr lang="fr-FR" baseline="0" dirty="0"/>
              <a:t>, </a:t>
            </a:r>
            <a:r>
              <a:rPr lang="fr-FR" baseline="0" dirty="0" err="1"/>
              <a:t>react</a:t>
            </a:r>
            <a:r>
              <a:rPr lang="fr-FR" baseline="0" dirty="0"/>
              <a:t> and </a:t>
            </a:r>
            <a:r>
              <a:rPr lang="fr-FR" baseline="0" dirty="0" err="1"/>
              <a:t>get</a:t>
            </a:r>
            <a:r>
              <a:rPr lang="fr-FR" baseline="0" dirty="0"/>
              <a:t> out.</a:t>
            </a:r>
          </a:p>
          <a:p>
            <a:r>
              <a:rPr lang="fr-FR" baseline="0" dirty="0"/>
              <a:t>Inside, </a:t>
            </a:r>
            <a:r>
              <a:rPr lang="fr-FR" baseline="0" dirty="0" err="1"/>
              <a:t>reactions</a:t>
            </a:r>
            <a:r>
              <a:rPr lang="fr-FR" baseline="0" dirty="0"/>
              <a:t> and transformation </a:t>
            </a:r>
            <a:r>
              <a:rPr lang="fr-FR" baseline="0" dirty="0" err="1"/>
              <a:t>occurs</a:t>
            </a:r>
            <a:r>
              <a:rPr lang="fr-FR" baseline="0" dirty="0"/>
              <a:t>. </a:t>
            </a:r>
            <a:r>
              <a:rPr lang="fr-FR" baseline="0" dirty="0" err="1"/>
              <a:t>Homogeneous</a:t>
            </a:r>
            <a:r>
              <a:rPr lang="fr-FR" baseline="0" dirty="0"/>
              <a:t> and </a:t>
            </a:r>
            <a:r>
              <a:rPr lang="fr-FR" baseline="0" dirty="0" err="1"/>
              <a:t>heterogeneous</a:t>
            </a:r>
            <a:r>
              <a:rPr lang="fr-FR" baseline="0" dirty="0"/>
              <a:t> </a:t>
            </a:r>
            <a:r>
              <a:rPr lang="fr-FR" baseline="0" dirty="0" err="1"/>
              <a:t>reactions</a:t>
            </a:r>
            <a:r>
              <a:rPr lang="fr-FR" baseline="0" dirty="0"/>
              <a:t>, as </a:t>
            </a:r>
            <a:r>
              <a:rPr lang="fr-FR" baseline="0" dirty="0" err="1"/>
              <a:t>well</a:t>
            </a:r>
            <a:r>
              <a:rPr lang="fr-FR" baseline="0" dirty="0"/>
              <a:t> as </a:t>
            </a:r>
            <a:r>
              <a:rPr lang="fr-FR" baseline="0" dirty="0" err="1"/>
              <a:t>heat</a:t>
            </a:r>
            <a:r>
              <a:rPr lang="fr-FR" baseline="0" dirty="0"/>
              <a:t> </a:t>
            </a:r>
            <a:r>
              <a:rPr lang="fr-FR" baseline="0" dirty="0" err="1"/>
              <a:t>losses</a:t>
            </a:r>
            <a:r>
              <a:rPr lang="fr-FR" baseline="0" dirty="0"/>
              <a:t>.</a:t>
            </a:r>
          </a:p>
          <a:p>
            <a:r>
              <a:rPr lang="fr-FR" baseline="0" dirty="0"/>
              <a:t>The content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supposed</a:t>
            </a:r>
            <a:r>
              <a:rPr lang="fr-FR" baseline="0" dirty="0"/>
              <a:t> to </a:t>
            </a:r>
            <a:r>
              <a:rPr lang="fr-FR" baseline="0" dirty="0" err="1"/>
              <a:t>be</a:t>
            </a:r>
            <a:r>
              <a:rPr lang="fr-FR" baseline="0" dirty="0"/>
              <a:t> </a:t>
            </a:r>
            <a:r>
              <a:rPr lang="fr-FR" baseline="0" dirty="0" err="1"/>
              <a:t>completely</a:t>
            </a:r>
            <a:r>
              <a:rPr lang="fr-FR" baseline="0" dirty="0"/>
              <a:t> </a:t>
            </a:r>
            <a:r>
              <a:rPr lang="fr-FR" baseline="0" dirty="0" err="1"/>
              <a:t>homogeneous</a:t>
            </a:r>
            <a:r>
              <a:rPr lang="fr-FR" baseline="0" dirty="0"/>
              <a:t>, as if </a:t>
            </a:r>
            <a:r>
              <a:rPr lang="fr-FR" baseline="0" dirty="0" err="1"/>
              <a:t>mixing</a:t>
            </a:r>
            <a:r>
              <a:rPr lang="fr-FR" baseline="0" dirty="0"/>
              <a:t> </a:t>
            </a:r>
            <a:r>
              <a:rPr lang="fr-FR" baseline="0" dirty="0" err="1"/>
              <a:t>was</a:t>
            </a:r>
            <a:r>
              <a:rPr lang="fr-FR" baseline="0" dirty="0"/>
              <a:t> </a:t>
            </a:r>
            <a:r>
              <a:rPr lang="fr-FR" baseline="0" dirty="0" err="1"/>
              <a:t>perfect</a:t>
            </a:r>
            <a:r>
              <a:rPr lang="fr-FR" baseline="0" dirty="0"/>
              <a:t>.</a:t>
            </a:r>
          </a:p>
          <a:p>
            <a:r>
              <a:rPr lang="fr-FR" baseline="0" dirty="0"/>
              <a:t>----- Notes de la réunion (12/11/2014 12:11) -----</a:t>
            </a:r>
          </a:p>
          <a:p>
            <a:r>
              <a:rPr lang="fr-FR" baseline="0" dirty="0"/>
              <a:t>30 mn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F9A284-98AD-024B-B58B-62037C2E77D2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68373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(12/11/2014 12:11) -----</a:t>
            </a:r>
          </a:p>
          <a:p>
            <a:r>
              <a:rPr lang="fr-FR"/>
              <a:t>The reactor's volume depends upon the walls areas as well as upon the rate at which they move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AAA63E1-CCF9-5D42-8EE4-AA74D54BA35E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64183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(12/11/2014 12:11) -----</a:t>
            </a:r>
          </a:p>
          <a:p>
            <a:r>
              <a:rPr lang="fr-FR"/>
              <a:t>The reactor's volume depends upon the walls areas as well as upon the rate at which they move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290F3609-B384-8448-9550-FE4E295500B9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022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378C1366-19D7-C048-B451-834CC5790607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31436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Let us </a:t>
            </a:r>
            <a:r>
              <a:rPr lang="fr-FR" dirty="0" err="1"/>
              <a:t>take</a:t>
            </a:r>
            <a:r>
              <a:rPr lang="fr-FR" dirty="0"/>
              <a:t> an ex : the constant pressure auto ignition of a mixture of</a:t>
            </a:r>
            <a:r>
              <a:rPr lang="fr-FR" baseline="0" dirty="0"/>
              <a:t> </a:t>
            </a:r>
            <a:r>
              <a:rPr lang="fr-FR" baseline="0" dirty="0" err="1"/>
              <a:t>hydrogen</a:t>
            </a:r>
            <a:r>
              <a:rPr lang="fr-FR" baseline="0" dirty="0"/>
              <a:t>. You </a:t>
            </a:r>
            <a:r>
              <a:rPr lang="fr-FR" baseline="0" dirty="0" err="1"/>
              <a:t>allow</a:t>
            </a:r>
            <a:r>
              <a:rPr lang="fr-FR" baseline="0" dirty="0"/>
              <a:t> the </a:t>
            </a:r>
            <a:r>
              <a:rPr lang="fr-FR" baseline="0" dirty="0" err="1"/>
              <a:t>walls</a:t>
            </a:r>
            <a:r>
              <a:rPr lang="fr-FR" baseline="0" dirty="0"/>
              <a:t> to move </a:t>
            </a:r>
            <a:r>
              <a:rPr lang="fr-FR" baseline="0" dirty="0" err="1"/>
              <a:t>so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the mixture </a:t>
            </a:r>
            <a:r>
              <a:rPr lang="fr-FR" baseline="0" dirty="0" err="1"/>
              <a:t>keeps</a:t>
            </a:r>
            <a:r>
              <a:rPr lang="fr-FR" baseline="0" dirty="0"/>
              <a:t> a constant P.</a:t>
            </a:r>
          </a:p>
          <a:p>
            <a:r>
              <a:rPr lang="fr-FR" baseline="0" dirty="0" err="1"/>
              <a:t>Cantera</a:t>
            </a:r>
            <a:r>
              <a:rPr lang="fr-FR" baseline="0" dirty="0"/>
              <a:t> </a:t>
            </a:r>
            <a:r>
              <a:rPr lang="fr-FR" baseline="0" dirty="0" err="1"/>
              <a:t>allows</a:t>
            </a:r>
            <a:r>
              <a:rPr lang="fr-FR" baseline="0" dirty="0"/>
              <a:t> </a:t>
            </a:r>
            <a:r>
              <a:rPr lang="fr-FR" baseline="0" dirty="0" err="1"/>
              <a:t>you</a:t>
            </a:r>
            <a:r>
              <a:rPr lang="fr-FR" baseline="0" dirty="0"/>
              <a:t> to </a:t>
            </a:r>
            <a:r>
              <a:rPr lang="fr-FR" baseline="0" dirty="0" err="1"/>
              <a:t>vizualise</a:t>
            </a:r>
            <a:r>
              <a:rPr lang="fr-FR" baseline="0" dirty="0"/>
              <a:t> the time </a:t>
            </a:r>
            <a:r>
              <a:rPr lang="fr-FR" baseline="0" dirty="0" err="1"/>
              <a:t>evolution</a:t>
            </a:r>
            <a:r>
              <a:rPr lang="fr-FR" baseline="0" dirty="0"/>
              <a:t> of the </a:t>
            </a:r>
            <a:r>
              <a:rPr lang="fr-FR" baseline="0" dirty="0" err="1"/>
              <a:t>reactor’s</a:t>
            </a:r>
            <a:r>
              <a:rPr lang="fr-FR" baseline="0" dirty="0"/>
              <a:t> content: </a:t>
            </a:r>
            <a:r>
              <a:rPr lang="fr-FR" baseline="0" dirty="0" err="1"/>
              <a:t>T</a:t>
            </a:r>
            <a:r>
              <a:rPr lang="fr-FR" baseline="0" dirty="0"/>
              <a:t>, X, </a:t>
            </a:r>
            <a:r>
              <a:rPr lang="fr-FR" baseline="0" dirty="0" err="1"/>
              <a:t>energy</a:t>
            </a:r>
            <a:r>
              <a:rPr lang="fr-FR" baseline="0" dirty="0"/>
              <a:t> …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816CCEA-71E6-5D47-85CE-8964AAC36379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3816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4B5580C-D22F-2F4B-95C6-1A9965DBD46A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2963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4 state variable, 4 </a:t>
            </a:r>
            <a:r>
              <a:rPr lang="fr-FR" dirty="0" err="1"/>
              <a:t>equations</a:t>
            </a:r>
            <a:r>
              <a:rPr lang="fr-FR" dirty="0"/>
              <a:t>.</a:t>
            </a:r>
          </a:p>
          <a:p>
            <a:r>
              <a:rPr lang="fr-FR" dirty="0"/>
              <a:t>An</a:t>
            </a:r>
            <a:r>
              <a:rPr lang="fr-FR" baseline="0" dirty="0"/>
              <a:t> </a:t>
            </a:r>
            <a:r>
              <a:rPr lang="fr-FR" baseline="0" dirty="0" err="1"/>
              <a:t>eq</a:t>
            </a:r>
            <a:r>
              <a:rPr lang="fr-FR" baseline="0" dirty="0"/>
              <a:t> of state</a:t>
            </a:r>
          </a:p>
          <a:p>
            <a:r>
              <a:rPr lang="fr-FR" baseline="0" dirty="0"/>
              <a:t>A </a:t>
            </a:r>
            <a:r>
              <a:rPr lang="fr-FR" baseline="0" dirty="0" err="1"/>
              <a:t>continuity</a:t>
            </a:r>
            <a:r>
              <a:rPr lang="fr-FR" baseline="0" dirty="0"/>
              <a:t> </a:t>
            </a:r>
            <a:r>
              <a:rPr lang="fr-FR" baseline="0" dirty="0" err="1"/>
              <a:t>eq</a:t>
            </a:r>
            <a:r>
              <a:rPr lang="fr-FR" baseline="0" dirty="0"/>
              <a:t> for the conservation of the mass</a:t>
            </a:r>
          </a:p>
          <a:p>
            <a:r>
              <a:rPr lang="fr-FR" baseline="0" dirty="0"/>
              <a:t>A </a:t>
            </a:r>
            <a:r>
              <a:rPr lang="fr-FR" baseline="0" dirty="0" err="1"/>
              <a:t>species</a:t>
            </a:r>
            <a:r>
              <a:rPr lang="fr-FR" baseline="0" dirty="0"/>
              <a:t> </a:t>
            </a:r>
            <a:r>
              <a:rPr lang="fr-FR" baseline="0" dirty="0" err="1"/>
              <a:t>equation</a:t>
            </a:r>
            <a:r>
              <a:rPr lang="fr-FR" baseline="0" dirty="0"/>
              <a:t> for </a:t>
            </a:r>
            <a:r>
              <a:rPr lang="fr-FR" baseline="0" dirty="0" err="1"/>
              <a:t>each</a:t>
            </a:r>
            <a:r>
              <a:rPr lang="fr-FR" baseline="0" dirty="0"/>
              <a:t> </a:t>
            </a:r>
            <a:r>
              <a:rPr lang="fr-FR" baseline="0" dirty="0" err="1"/>
              <a:t>species</a:t>
            </a:r>
            <a:r>
              <a:rPr lang="fr-FR" baseline="0" dirty="0"/>
              <a:t> </a:t>
            </a:r>
            <a:r>
              <a:rPr lang="fr-FR" baseline="0" dirty="0" err="1"/>
              <a:t>accounting</a:t>
            </a:r>
            <a:r>
              <a:rPr lang="fr-FR" baseline="0" dirty="0"/>
              <a:t> for diffusion and </a:t>
            </a:r>
            <a:r>
              <a:rPr lang="fr-FR" baseline="0" dirty="0" err="1"/>
              <a:t>reactions</a:t>
            </a:r>
            <a:endParaRPr lang="fr-FR" baseline="0" dirty="0"/>
          </a:p>
          <a:p>
            <a:r>
              <a:rPr lang="fr-FR" baseline="0" dirty="0"/>
              <a:t>An </a:t>
            </a:r>
            <a:r>
              <a:rPr lang="fr-FR" baseline="0" dirty="0" err="1"/>
              <a:t>energy</a:t>
            </a:r>
            <a:r>
              <a:rPr lang="fr-FR" baseline="0" dirty="0"/>
              <a:t> </a:t>
            </a:r>
            <a:r>
              <a:rPr lang="fr-FR" baseline="0" dirty="0" err="1"/>
              <a:t>eq</a:t>
            </a:r>
            <a:r>
              <a:rPr lang="fr-FR" baseline="0" dirty="0"/>
              <a:t> </a:t>
            </a:r>
            <a:r>
              <a:rPr lang="fr-FR" baseline="0" dirty="0" err="1"/>
              <a:t>with</a:t>
            </a:r>
            <a:r>
              <a:rPr lang="fr-FR" baseline="0" dirty="0"/>
              <a:t> a </a:t>
            </a:r>
            <a:r>
              <a:rPr lang="fr-FR" baseline="0" dirty="0" err="1"/>
              <a:t>term</a:t>
            </a:r>
            <a:r>
              <a:rPr lang="fr-FR" baseline="0" dirty="0"/>
              <a:t> for the thermal </a:t>
            </a:r>
            <a:r>
              <a:rPr lang="fr-FR" baseline="0" dirty="0" err="1"/>
              <a:t>conductivity</a:t>
            </a:r>
            <a:r>
              <a:rPr lang="fr-FR" baseline="0" dirty="0"/>
              <a:t>, a </a:t>
            </a:r>
            <a:r>
              <a:rPr lang="fr-FR" baseline="0" dirty="0" err="1"/>
              <a:t>term</a:t>
            </a:r>
            <a:r>
              <a:rPr lang="fr-FR" baseline="0" dirty="0"/>
              <a:t> … and a </a:t>
            </a:r>
            <a:r>
              <a:rPr lang="fr-FR" baseline="0" dirty="0" err="1"/>
              <a:t>term</a:t>
            </a:r>
            <a:r>
              <a:rPr lang="fr-FR" baseline="0" dirty="0"/>
              <a:t> </a:t>
            </a:r>
            <a:r>
              <a:rPr lang="fr-FR" baseline="0" dirty="0" err="1"/>
              <a:t>accounting</a:t>
            </a:r>
            <a:r>
              <a:rPr lang="fr-FR" baseline="0" dirty="0"/>
              <a:t> for the </a:t>
            </a:r>
            <a:r>
              <a:rPr lang="fr-FR" baseline="0" dirty="0" err="1"/>
              <a:t>reactions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B427CA0-1497-5442-902D-320592AA7D14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30165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D8D8E9A-4D1F-2047-9C1E-97C57C097BF1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42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</p:spTree>
    <p:extLst>
      <p:ext uri="{BB962C8B-B14F-4D97-AF65-F5344CB8AC3E}">
        <p14:creationId xmlns:p14="http://schemas.microsoft.com/office/powerpoint/2010/main" val="1727932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F105DA6-B347-4448-959D-76481EFFEF6A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</p:spTree>
    <p:extLst>
      <p:ext uri="{BB962C8B-B14F-4D97-AF65-F5344CB8AC3E}">
        <p14:creationId xmlns:p14="http://schemas.microsoft.com/office/powerpoint/2010/main" val="21691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5A869FD-75E7-9B45-809A-2108D74270E7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55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</p:spTree>
    <p:extLst>
      <p:ext uri="{BB962C8B-B14F-4D97-AF65-F5344CB8AC3E}">
        <p14:creationId xmlns:p14="http://schemas.microsoft.com/office/powerpoint/2010/main" val="19100928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detail</a:t>
            </a:r>
            <a:r>
              <a:rPr lang="fr-FR" dirty="0"/>
              <a:t> a </a:t>
            </a:r>
            <a:r>
              <a:rPr lang="fr-FR" dirty="0" err="1"/>
              <a:t>little</a:t>
            </a:r>
            <a:r>
              <a:rPr lang="fr-FR" dirty="0"/>
              <a:t> bit the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</a:t>
            </a:r>
            <a:r>
              <a:rPr lang="fr-FR" dirty="0"/>
              <a:t> CA</a:t>
            </a:r>
            <a:r>
              <a:rPr lang="fr-FR" baseline="0" dirty="0"/>
              <a:t> &amp; CH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6EF4B92-F387-2947-8C15-492B8085D62E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98242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detail</a:t>
            </a:r>
            <a:r>
              <a:rPr lang="fr-FR" dirty="0"/>
              <a:t> a </a:t>
            </a:r>
            <a:r>
              <a:rPr lang="fr-FR" dirty="0" err="1"/>
              <a:t>little</a:t>
            </a:r>
            <a:r>
              <a:rPr lang="fr-FR" dirty="0"/>
              <a:t> bit the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</a:t>
            </a:r>
            <a:r>
              <a:rPr lang="fr-FR" dirty="0"/>
              <a:t> CA</a:t>
            </a:r>
            <a:r>
              <a:rPr lang="fr-FR" baseline="0" dirty="0"/>
              <a:t> &amp; CH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62BBE0A-6252-BC4E-A136-BA165ECF17FA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25400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detail</a:t>
            </a:r>
            <a:r>
              <a:rPr lang="fr-FR" dirty="0"/>
              <a:t> a </a:t>
            </a:r>
            <a:r>
              <a:rPr lang="fr-FR" dirty="0" err="1"/>
              <a:t>little</a:t>
            </a:r>
            <a:r>
              <a:rPr lang="fr-FR" dirty="0"/>
              <a:t> bit the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</a:t>
            </a:r>
            <a:r>
              <a:rPr lang="fr-FR" dirty="0"/>
              <a:t> CA</a:t>
            </a:r>
            <a:r>
              <a:rPr lang="fr-FR" baseline="0" dirty="0"/>
              <a:t> &amp; CH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E0144B1-27DB-2D4E-A967-AF73713D63D1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67877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detail</a:t>
            </a:r>
            <a:r>
              <a:rPr lang="fr-FR" dirty="0"/>
              <a:t> a </a:t>
            </a:r>
            <a:r>
              <a:rPr lang="fr-FR" dirty="0" err="1"/>
              <a:t>little</a:t>
            </a:r>
            <a:r>
              <a:rPr lang="fr-FR" dirty="0"/>
              <a:t> bit the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</a:t>
            </a:r>
            <a:r>
              <a:rPr lang="fr-FR" dirty="0"/>
              <a:t> CA</a:t>
            </a:r>
            <a:r>
              <a:rPr lang="fr-FR" baseline="0" dirty="0"/>
              <a:t> &amp; CH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A05E5313-D614-E449-A65F-3C5EE8490C6D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33893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baseline="0" dirty="0"/>
              <a:t> lies in the input files.</a:t>
            </a:r>
          </a:p>
          <a:p>
            <a:r>
              <a:rPr lang="fr-FR" baseline="0" dirty="0" err="1"/>
              <a:t>Only</a:t>
            </a:r>
            <a:r>
              <a:rPr lang="fr-FR" baseline="0" dirty="0"/>
              <a:t> 1 data file </a:t>
            </a:r>
            <a:r>
              <a:rPr lang="fr-FR" baseline="0" dirty="0" err="1"/>
              <a:t>with</a:t>
            </a:r>
            <a:r>
              <a:rPr lang="fr-FR" baseline="0" dirty="0"/>
              <a:t> </a:t>
            </a:r>
            <a:r>
              <a:rPr lang="fr-FR" baseline="0" dirty="0" err="1"/>
              <a:t>everything</a:t>
            </a:r>
            <a:r>
              <a:rPr lang="fr-FR" baseline="0" dirty="0"/>
              <a:t> in </a:t>
            </a:r>
            <a:r>
              <a:rPr lang="fr-FR" baseline="0" dirty="0" err="1"/>
              <a:t>it</a:t>
            </a:r>
            <a:r>
              <a:rPr lang="fr-FR" baseline="0" dirty="0"/>
              <a:t> and no </a:t>
            </a:r>
            <a:r>
              <a:rPr lang="fr-FR" baseline="0" dirty="0" err="1"/>
              <a:t>need</a:t>
            </a:r>
            <a:r>
              <a:rPr lang="fr-FR" baseline="0" dirty="0"/>
              <a:t> for a </a:t>
            </a:r>
            <a:r>
              <a:rPr lang="fr-FR" baseline="0" dirty="0" err="1"/>
              <a:t>binary</a:t>
            </a:r>
            <a:r>
              <a:rPr lang="fr-FR" baseline="0" dirty="0"/>
              <a:t> file </a:t>
            </a:r>
            <a:r>
              <a:rPr lang="fr-FR" baseline="0" dirty="0" err="1"/>
              <a:t>with</a:t>
            </a:r>
            <a:r>
              <a:rPr lang="fr-FR" baseline="0" dirty="0"/>
              <a:t> CA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F3D8176-B43C-C74A-ABFB-367A92258C91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54929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Chemkin</a:t>
            </a:r>
            <a:r>
              <a:rPr lang="fr-FR" dirty="0"/>
              <a:t> relies on Keywords to </a:t>
            </a:r>
            <a:r>
              <a:rPr lang="fr-FR" dirty="0" err="1"/>
              <a:t>stir</a:t>
            </a:r>
            <a:r>
              <a:rPr lang="fr-FR" dirty="0"/>
              <a:t> the program </a:t>
            </a:r>
            <a:r>
              <a:rPr lang="fr-FR" dirty="0" err="1"/>
              <a:t>towards</a:t>
            </a:r>
            <a:r>
              <a:rPr lang="fr-FR" dirty="0"/>
              <a:t> </a:t>
            </a:r>
            <a:r>
              <a:rPr lang="fr-FR" dirty="0" err="1"/>
              <a:t>predefined</a:t>
            </a:r>
            <a:r>
              <a:rPr lang="fr-FR" dirty="0"/>
              <a:t> simulations,</a:t>
            </a:r>
            <a:r>
              <a:rPr lang="fr-FR" baseline="0" dirty="0"/>
              <a:t> </a:t>
            </a:r>
          </a:p>
          <a:p>
            <a:r>
              <a:rPr lang="fr-FR" baseline="0" dirty="0" err="1"/>
              <a:t>through</a:t>
            </a:r>
            <a:r>
              <a:rPr lang="fr-FR" baseline="0" dirty="0"/>
              <a:t> a </a:t>
            </a:r>
            <a:r>
              <a:rPr lang="fr-FR" baseline="0" dirty="0" err="1"/>
              <a:t>text</a:t>
            </a:r>
            <a:r>
              <a:rPr lang="fr-FR" baseline="0" dirty="0"/>
              <a:t> file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called</a:t>
            </a:r>
            <a:r>
              <a:rPr lang="fr-FR" baseline="0" dirty="0"/>
              <a:t> a driver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57469CD-2CA5-B047-8EDC-39D3F950D671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3832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Here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an </a:t>
            </a:r>
            <a:r>
              <a:rPr lang="fr-FR" baseline="0" dirty="0" err="1"/>
              <a:t>example</a:t>
            </a:r>
            <a:r>
              <a:rPr lang="fr-FR" baseline="0" dirty="0"/>
              <a:t> of a </a:t>
            </a:r>
            <a:r>
              <a:rPr lang="fr-FR" baseline="0" dirty="0" err="1"/>
              <a:t>burner</a:t>
            </a:r>
            <a:r>
              <a:rPr lang="fr-FR" baseline="0" dirty="0"/>
              <a:t> </a:t>
            </a:r>
            <a:r>
              <a:rPr lang="fr-FR" baseline="0" dirty="0" err="1"/>
              <a:t>stabilized</a:t>
            </a:r>
            <a:r>
              <a:rPr lang="fr-FR" baseline="0" dirty="0"/>
              <a:t> </a:t>
            </a:r>
            <a:r>
              <a:rPr lang="fr-FR" baseline="0" dirty="0" err="1"/>
              <a:t>flame</a:t>
            </a:r>
            <a:r>
              <a:rPr lang="fr-FR" baseline="0" dirty="0"/>
              <a:t> </a:t>
            </a:r>
            <a:r>
              <a:rPr lang="fr-FR" baseline="0" dirty="0" err="1"/>
              <a:t>simu</a:t>
            </a:r>
            <a:endParaRPr lang="fr-FR" baseline="0" dirty="0"/>
          </a:p>
          <a:p>
            <a:r>
              <a:rPr lang="fr-FR" baseline="0" dirty="0"/>
              <a:t>Keywords set the P and mass flow rate of the </a:t>
            </a:r>
            <a:r>
              <a:rPr lang="fr-FR" baseline="0" dirty="0" err="1"/>
              <a:t>burner</a:t>
            </a:r>
            <a:r>
              <a:rPr lang="fr-FR" baseline="0" dirty="0"/>
              <a:t> for the CH </a:t>
            </a:r>
            <a:r>
              <a:rPr lang="fr-FR" baseline="0" dirty="0" err="1"/>
              <a:t>burner</a:t>
            </a:r>
            <a:r>
              <a:rPr lang="fr-FR" baseline="0" dirty="0"/>
              <a:t> </a:t>
            </a:r>
            <a:r>
              <a:rPr lang="fr-FR" baseline="0" dirty="0" err="1"/>
              <a:t>simu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AD09854-FB60-5645-9833-59AF8E39FDAA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74942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 relies on </a:t>
            </a:r>
            <a:r>
              <a:rPr lang="fr-FR" dirty="0" err="1"/>
              <a:t>its</a:t>
            </a:r>
            <a:r>
              <a:rPr lang="fr-FR" dirty="0"/>
              <a:t> interface. </a:t>
            </a:r>
            <a:r>
              <a:rPr lang="fr-FR" baseline="0" dirty="0"/>
              <a:t>NO </a:t>
            </a:r>
            <a:r>
              <a:rPr lang="fr-FR" baseline="0" dirty="0" err="1"/>
              <a:t>predefined</a:t>
            </a:r>
            <a:r>
              <a:rPr lang="fr-FR" baseline="0" dirty="0"/>
              <a:t> CANTERA programs,</a:t>
            </a:r>
          </a:p>
          <a:p>
            <a:r>
              <a:rPr lang="fr-FR" dirty="0"/>
              <a:t>A</a:t>
            </a:r>
            <a:r>
              <a:rPr lang="fr-FR" baseline="0" dirty="0"/>
              <a:t> script </a:t>
            </a:r>
            <a:r>
              <a:rPr lang="fr-FR" baseline="0" dirty="0" err="1"/>
              <a:t>needs</a:t>
            </a:r>
            <a:r>
              <a:rPr lang="fr-FR" baseline="0" dirty="0"/>
              <a:t> to </a:t>
            </a:r>
            <a:r>
              <a:rPr lang="fr-FR" baseline="0" dirty="0" err="1"/>
              <a:t>be</a:t>
            </a:r>
            <a:r>
              <a:rPr lang="fr-FR" baseline="0" dirty="0"/>
              <a:t> </a:t>
            </a:r>
            <a:r>
              <a:rPr lang="fr-FR" baseline="0" dirty="0" err="1"/>
              <a:t>written</a:t>
            </a:r>
            <a:r>
              <a:rPr lang="fr-FR" baseline="0" dirty="0"/>
              <a:t> for the simulation </a:t>
            </a:r>
            <a:r>
              <a:rPr lang="fr-FR" baseline="0" dirty="0" err="1"/>
              <a:t>you</a:t>
            </a:r>
            <a:r>
              <a:rPr lang="fr-FR" baseline="0" dirty="0"/>
              <a:t> </a:t>
            </a:r>
            <a:r>
              <a:rPr lang="fr-FR" baseline="0" dirty="0" err="1"/>
              <a:t>want</a:t>
            </a:r>
            <a:r>
              <a:rPr lang="fr-FR" baseline="0" dirty="0"/>
              <a:t> to </a:t>
            </a:r>
            <a:r>
              <a:rPr lang="fr-FR" baseline="0" dirty="0" err="1"/>
              <a:t>perform</a:t>
            </a:r>
            <a:r>
              <a:rPr lang="fr-FR" baseline="0" dirty="0"/>
              <a:t> </a:t>
            </a:r>
            <a:r>
              <a:rPr lang="fr-FR" baseline="0" dirty="0" err="1"/>
              <a:t>with</a:t>
            </a:r>
            <a:r>
              <a:rPr lang="fr-FR" baseline="0" dirty="0"/>
              <a:t> </a:t>
            </a:r>
            <a:r>
              <a:rPr lang="fr-FR" baseline="0" dirty="0" err="1"/>
              <a:t>this</a:t>
            </a:r>
            <a:r>
              <a:rPr lang="fr-FR" baseline="0" dirty="0"/>
              <a:t> interface</a:t>
            </a:r>
          </a:p>
          <a:p>
            <a:r>
              <a:rPr lang="fr-FR" baseline="0" dirty="0"/>
              <a:t>So, </a:t>
            </a:r>
            <a:r>
              <a:rPr lang="fr-FR" baseline="0" dirty="0" err="1"/>
              <a:t>objects</a:t>
            </a:r>
            <a:r>
              <a:rPr lang="fr-FR" baseline="0" dirty="0"/>
              <a:t> and </a:t>
            </a:r>
            <a:r>
              <a:rPr lang="fr-FR" baseline="0" dirty="0" err="1"/>
              <a:t>functions</a:t>
            </a:r>
            <a:r>
              <a:rPr lang="fr-FR" baseline="0" dirty="0"/>
              <a:t> in a script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1D2B818-E78F-AB41-A779-BCD145E3F02D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48178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49994CD-2365-4849-AEFC-C8A231C41526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7577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1693DDC-6596-7D46-B6DD-44737CB8EF13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</p:spTree>
    <p:extLst>
      <p:ext uri="{BB962C8B-B14F-4D97-AF65-F5344CB8AC3E}">
        <p14:creationId xmlns:p14="http://schemas.microsoft.com/office/powerpoint/2010/main" val="25102265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detail</a:t>
            </a:r>
            <a:r>
              <a:rPr lang="fr-FR" dirty="0"/>
              <a:t> a </a:t>
            </a:r>
            <a:r>
              <a:rPr lang="fr-FR" dirty="0" err="1"/>
              <a:t>little</a:t>
            </a:r>
            <a:r>
              <a:rPr lang="fr-FR" dirty="0"/>
              <a:t> bit the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</a:t>
            </a:r>
            <a:r>
              <a:rPr lang="fr-FR" dirty="0"/>
              <a:t> CA</a:t>
            </a:r>
            <a:r>
              <a:rPr lang="fr-FR" baseline="0" dirty="0"/>
              <a:t> &amp; CH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78AD1ED-D2A6-FD42-9C20-8A08E507558E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04374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detail</a:t>
            </a:r>
            <a:r>
              <a:rPr lang="fr-FR" dirty="0"/>
              <a:t> a </a:t>
            </a:r>
            <a:r>
              <a:rPr lang="fr-FR" dirty="0" err="1"/>
              <a:t>little</a:t>
            </a:r>
            <a:r>
              <a:rPr lang="fr-FR" dirty="0"/>
              <a:t> bit the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</a:t>
            </a:r>
            <a:r>
              <a:rPr lang="fr-FR" dirty="0"/>
              <a:t> CA</a:t>
            </a:r>
            <a:r>
              <a:rPr lang="fr-FR" baseline="0" dirty="0"/>
              <a:t> &amp; CH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9E49E50-CB03-3647-8F18-7527F732776D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822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(12/11/2014 12:11) -----</a:t>
            </a:r>
          </a:p>
          <a:p>
            <a:r>
              <a:rPr lang="fr-FR"/>
              <a:t>And on this simple example you find 3 such points, represented by the intersection of the lines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F2E4BAF-3200-8B4B-9870-21E6FC74E9C1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0028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(12/11/2014 12:11) -----</a:t>
            </a:r>
          </a:p>
          <a:p>
            <a:r>
              <a:rPr lang="fr-FR"/>
              <a:t>And on this simple example you find 3 such points, represented by the intersection of the lines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E61E9EE-E270-6545-AC73-8F96D8C8FD1B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33681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(12/11/2014 12:11) -----</a:t>
            </a:r>
          </a:p>
          <a:p>
            <a:r>
              <a:rPr lang="fr-FR"/>
              <a:t>You repeat this procedure until you find a set of mole fractions and lagrange multipliers that best satisfy these equations (to a user specified error tolerance)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2631D3E-97FC-4A4D-8E59-F16F6998D7AA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706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detail</a:t>
            </a:r>
            <a:r>
              <a:rPr lang="fr-FR" dirty="0"/>
              <a:t> a </a:t>
            </a:r>
            <a:r>
              <a:rPr lang="fr-FR" dirty="0" err="1"/>
              <a:t>little</a:t>
            </a:r>
            <a:r>
              <a:rPr lang="fr-FR" dirty="0"/>
              <a:t> bit the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</a:t>
            </a:r>
            <a:r>
              <a:rPr lang="fr-FR" dirty="0"/>
              <a:t> CA</a:t>
            </a:r>
            <a:r>
              <a:rPr lang="fr-FR" baseline="0" dirty="0"/>
              <a:t> &amp; CH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77EA068-F6B3-BF49-ADED-F72BB4D2F2AE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1076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detail</a:t>
            </a:r>
            <a:r>
              <a:rPr lang="fr-FR" dirty="0"/>
              <a:t> a </a:t>
            </a:r>
            <a:r>
              <a:rPr lang="fr-FR" dirty="0" err="1"/>
              <a:t>little</a:t>
            </a:r>
            <a:r>
              <a:rPr lang="fr-FR" dirty="0"/>
              <a:t> bit the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</a:t>
            </a:r>
            <a:r>
              <a:rPr lang="fr-FR" dirty="0"/>
              <a:t> CA</a:t>
            </a:r>
            <a:r>
              <a:rPr lang="fr-FR" baseline="0" dirty="0"/>
              <a:t> &amp; CH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CA82996-BB53-6A4D-A8B1-C80BCD31669E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1208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latin typeface="Century Schoolbook" panose="02040604050505020304" pitchFamily="18" charset="0"/>
              </a:rPr>
              <a:t>Automation : It automates the </a:t>
            </a:r>
            <a:r>
              <a:rPr lang="en-GB" b="1" dirty="0">
                <a:latin typeface="Century Schoolbook" panose="02040604050505020304" pitchFamily="18" charset="0"/>
              </a:rPr>
              <a:t>chemical kinetic, thermodynamic, and transport calculations </a:t>
            </a:r>
            <a:r>
              <a:rPr lang="en-GB" dirty="0">
                <a:latin typeface="Century Schoolbook" panose="02040604050505020304" pitchFamily="18" charset="0"/>
              </a:rPr>
              <a:t>so that the users can efficiently </a:t>
            </a:r>
            <a:r>
              <a:rPr lang="en-GB" b="1" dirty="0">
                <a:latin typeface="Century Schoolbook" panose="02040604050505020304" pitchFamily="18" charset="0"/>
              </a:rPr>
              <a:t>incorporate detailed chemical thermo-kinetics and transport models into their calculations</a:t>
            </a:r>
            <a:r>
              <a:rPr lang="en-GB" dirty="0">
                <a:latin typeface="Century Schoolbook" panose="02040604050505020304" pitchFamily="18" charset="0"/>
              </a:rPr>
              <a:t>. </a:t>
            </a:r>
          </a:p>
          <a:p>
            <a:r>
              <a:rPr lang="fr-FR" dirty="0">
                <a:latin typeface="Century Schoolbook" panose="02040604050505020304" pitchFamily="18" charset="0"/>
              </a:rPr>
              <a:t>Object-</a:t>
            </a:r>
            <a:r>
              <a:rPr lang="fr-FR" dirty="0" err="1">
                <a:latin typeface="Century Schoolbook" panose="02040604050505020304" pitchFamily="18" charset="0"/>
              </a:rPr>
              <a:t>oriented</a:t>
            </a:r>
            <a:r>
              <a:rPr lang="fr-FR" dirty="0">
                <a:latin typeface="Century Schoolbook" panose="02040604050505020304" pitchFamily="18" charset="0"/>
              </a:rPr>
              <a:t> : </a:t>
            </a:r>
            <a:r>
              <a:rPr lang="fr-FR" dirty="0" err="1">
                <a:latin typeface="Century Schoolbook" panose="02040604050505020304" pitchFamily="18" charset="0"/>
              </a:rPr>
              <a:t>Cantera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dirty="0" err="1">
                <a:latin typeface="Century Schoolbook" panose="02040604050505020304" pitchFamily="18" charset="0"/>
              </a:rPr>
              <a:t>utilizes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dirty="0" err="1">
                <a:latin typeface="Century Schoolbook" panose="02040604050505020304" pitchFamily="18" charset="0"/>
              </a:rPr>
              <a:t>object-oriented</a:t>
            </a:r>
            <a:r>
              <a:rPr lang="fr-FR" dirty="0">
                <a:latin typeface="Century Schoolbook" panose="02040604050505020304" pitchFamily="18" charset="0"/>
              </a:rPr>
              <a:t> concepts for </a:t>
            </a:r>
            <a:r>
              <a:rPr lang="fr-FR" dirty="0" err="1">
                <a:latin typeface="Century Schoolbook" panose="02040604050505020304" pitchFamily="18" charset="0"/>
              </a:rPr>
              <a:t>robust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dirty="0" err="1">
                <a:latin typeface="Century Schoolbook" panose="02040604050505020304" pitchFamily="18" charset="0"/>
              </a:rPr>
              <a:t>yet</a:t>
            </a:r>
            <a:r>
              <a:rPr lang="fr-FR" dirty="0">
                <a:latin typeface="Century Schoolbook" panose="02040604050505020304" pitchFamily="18" charset="0"/>
              </a:rPr>
              <a:t> flexible phase </a:t>
            </a:r>
            <a:r>
              <a:rPr lang="fr-FR" dirty="0" err="1">
                <a:latin typeface="Century Schoolbook" panose="02040604050505020304" pitchFamily="18" charset="0"/>
              </a:rPr>
              <a:t>models</a:t>
            </a:r>
            <a:r>
              <a:rPr lang="fr-FR" dirty="0">
                <a:latin typeface="Century Schoolbook" panose="02040604050505020304" pitchFamily="18" charset="0"/>
              </a:rPr>
              <a:t>, and </a:t>
            </a:r>
            <a:r>
              <a:rPr lang="fr-FR" dirty="0" err="1">
                <a:latin typeface="Century Schoolbook" panose="02040604050505020304" pitchFamily="18" charset="0"/>
              </a:rPr>
              <a:t>algorithms</a:t>
            </a:r>
            <a:r>
              <a:rPr lang="fr-FR" dirty="0">
                <a:latin typeface="Century Schoolbook" panose="02040604050505020304" pitchFamily="18" charset="0"/>
              </a:rPr>
              <a:t> are </a:t>
            </a:r>
            <a:r>
              <a:rPr lang="fr-FR" dirty="0" err="1">
                <a:latin typeface="Century Schoolbook" panose="02040604050505020304" pitchFamily="18" charset="0"/>
              </a:rPr>
              <a:t>generalized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dirty="0" err="1">
                <a:latin typeface="Century Schoolbook" panose="02040604050505020304" pitchFamily="18" charset="0"/>
              </a:rPr>
              <a:t>so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dirty="0" err="1">
                <a:latin typeface="Century Schoolbook" panose="02040604050505020304" pitchFamily="18" charset="0"/>
              </a:rPr>
              <a:t>that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dirty="0" err="1">
                <a:latin typeface="Century Schoolbook" panose="02040604050505020304" pitchFamily="18" charset="0"/>
              </a:rPr>
              <a:t>users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dirty="0" err="1">
                <a:latin typeface="Century Schoolbook" panose="02040604050505020304" pitchFamily="18" charset="0"/>
              </a:rPr>
              <a:t>can</a:t>
            </a:r>
            <a:r>
              <a:rPr lang="fr-FR" dirty="0">
                <a:latin typeface="Century Schoolbook" panose="02040604050505020304" pitchFamily="18" charset="0"/>
              </a:rPr>
              <a:t> explore </a:t>
            </a:r>
            <a:r>
              <a:rPr lang="fr-FR" dirty="0" err="1">
                <a:latin typeface="Century Schoolbook" panose="02040604050505020304" pitchFamily="18" charset="0"/>
              </a:rPr>
              <a:t>different</a:t>
            </a:r>
            <a:r>
              <a:rPr lang="fr-FR" dirty="0">
                <a:latin typeface="Century Schoolbook" panose="02040604050505020304" pitchFamily="18" charset="0"/>
              </a:rPr>
              <a:t> phase </a:t>
            </a:r>
            <a:r>
              <a:rPr lang="fr-FR" dirty="0" err="1">
                <a:latin typeface="Century Schoolbook" panose="02040604050505020304" pitchFamily="18" charset="0"/>
              </a:rPr>
              <a:t>models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dirty="0" err="1">
                <a:latin typeface="Century Schoolbook" panose="02040604050505020304" pitchFamily="18" charset="0"/>
              </a:rPr>
              <a:t>with</a:t>
            </a:r>
            <a:r>
              <a:rPr lang="fr-FR" dirty="0">
                <a:latin typeface="Century Schoolbook" panose="02040604050505020304" pitchFamily="18" charset="0"/>
              </a:rPr>
              <a:t> minimal changes to </a:t>
            </a:r>
            <a:r>
              <a:rPr lang="fr-FR" dirty="0" err="1">
                <a:latin typeface="Century Schoolbook" panose="02040604050505020304" pitchFamily="18" charset="0"/>
              </a:rPr>
              <a:t>their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dirty="0" err="1">
                <a:latin typeface="Century Schoolbook" panose="02040604050505020304" pitchFamily="18" charset="0"/>
              </a:rPr>
              <a:t>overall</a:t>
            </a:r>
            <a:r>
              <a:rPr lang="fr-FR" dirty="0">
                <a:latin typeface="Century Schoolbook" panose="02040604050505020304" pitchFamily="18" charset="0"/>
              </a:rPr>
              <a:t> code. </a:t>
            </a:r>
          </a:p>
          <a:p>
            <a:r>
              <a:rPr lang="fr-FR" dirty="0">
                <a:latin typeface="Century Schoolbook" panose="02040604050505020304" pitchFamily="18" charset="0"/>
              </a:rPr>
              <a:t>Multiple interface : </a:t>
            </a:r>
            <a:r>
              <a:rPr lang="fr-FR" dirty="0" err="1">
                <a:latin typeface="Century Schoolbook" panose="02040604050505020304" pitchFamily="18" charset="0"/>
              </a:rPr>
              <a:t>Cantera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dirty="0" err="1">
                <a:latin typeface="Century Schoolbook" panose="02040604050505020304" pitchFamily="18" charset="0"/>
              </a:rPr>
              <a:t>can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dirty="0" err="1">
                <a:latin typeface="Century Schoolbook" panose="02040604050505020304" pitchFamily="18" charset="0"/>
              </a:rPr>
              <a:t>be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dirty="0" err="1">
                <a:latin typeface="Century Schoolbook" panose="02040604050505020304" pitchFamily="18" charset="0"/>
              </a:rPr>
              <a:t>used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b="1" dirty="0" err="1">
                <a:latin typeface="Century Schoolbook" panose="02040604050505020304" pitchFamily="18" charset="0"/>
              </a:rPr>
              <a:t>from</a:t>
            </a:r>
            <a:r>
              <a:rPr lang="fr-FR" b="1" dirty="0">
                <a:latin typeface="Century Schoolbook" panose="02040604050505020304" pitchFamily="18" charset="0"/>
              </a:rPr>
              <a:t> Python and Matlab</a:t>
            </a:r>
            <a:r>
              <a:rPr lang="fr-FR" dirty="0">
                <a:latin typeface="Century Schoolbook" panose="02040604050505020304" pitchFamily="18" charset="0"/>
              </a:rPr>
              <a:t>, or in applications </a:t>
            </a:r>
            <a:r>
              <a:rPr lang="fr-FR" dirty="0" err="1">
                <a:latin typeface="Century Schoolbook" panose="02040604050505020304" pitchFamily="18" charset="0"/>
              </a:rPr>
              <a:t>written</a:t>
            </a:r>
            <a:r>
              <a:rPr lang="fr-FR" dirty="0">
                <a:latin typeface="Century Schoolbook" panose="02040604050505020304" pitchFamily="18" charset="0"/>
              </a:rPr>
              <a:t> in C/C++ and Fortran 90. </a:t>
            </a:r>
          </a:p>
          <a:p>
            <a:r>
              <a:rPr lang="fr-FR" dirty="0">
                <a:latin typeface="Century Schoolbook" panose="02040604050505020304" pitchFamily="18" charset="0"/>
              </a:rPr>
              <a:t>Broad applications : </a:t>
            </a:r>
            <a:r>
              <a:rPr lang="fr-FR" dirty="0" err="1">
                <a:latin typeface="Century Schoolbook" panose="02040604050505020304" pitchFamily="18" charset="0"/>
              </a:rPr>
              <a:t>Cantera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dirty="0" err="1">
                <a:latin typeface="Century Schoolbook" panose="02040604050505020304" pitchFamily="18" charset="0"/>
              </a:rPr>
              <a:t>is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dirty="0" err="1">
                <a:latin typeface="Century Schoolbook" panose="02040604050505020304" pitchFamily="18" charset="0"/>
              </a:rPr>
              <a:t>currently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dirty="0" err="1">
                <a:latin typeface="Century Schoolbook" panose="02040604050505020304" pitchFamily="18" charset="0"/>
              </a:rPr>
              <a:t>used</a:t>
            </a:r>
            <a:r>
              <a:rPr lang="fr-FR" dirty="0">
                <a:latin typeface="Century Schoolbook" panose="02040604050505020304" pitchFamily="18" charset="0"/>
              </a:rPr>
              <a:t> for applications </a:t>
            </a:r>
            <a:r>
              <a:rPr lang="fr-FR" dirty="0" err="1">
                <a:latin typeface="Century Schoolbook" panose="02040604050505020304" pitchFamily="18" charset="0"/>
              </a:rPr>
              <a:t>including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b="1" dirty="0">
                <a:latin typeface="Century Schoolbook" panose="02040604050505020304" pitchFamily="18" charset="0"/>
              </a:rPr>
              <a:t>combustion, </a:t>
            </a:r>
            <a:r>
              <a:rPr lang="fr-FR" b="1" dirty="0" err="1">
                <a:latin typeface="Century Schoolbook" panose="02040604050505020304" pitchFamily="18" charset="0"/>
              </a:rPr>
              <a:t>detonations</a:t>
            </a:r>
            <a:r>
              <a:rPr lang="fr-FR" b="1" dirty="0">
                <a:latin typeface="Century Schoolbook" panose="02040604050505020304" pitchFamily="18" charset="0"/>
              </a:rPr>
              <a:t>, </a:t>
            </a:r>
            <a:r>
              <a:rPr lang="fr-FR" b="1" dirty="0" err="1">
                <a:latin typeface="Century Schoolbook" panose="02040604050505020304" pitchFamily="18" charset="0"/>
              </a:rPr>
              <a:t>electrochemical</a:t>
            </a:r>
            <a:r>
              <a:rPr lang="fr-FR" b="1" dirty="0">
                <a:latin typeface="Century Schoolbook" panose="02040604050505020304" pitchFamily="18" charset="0"/>
              </a:rPr>
              <a:t> </a:t>
            </a:r>
            <a:r>
              <a:rPr lang="fr-FR" b="1" dirty="0" err="1">
                <a:latin typeface="Century Schoolbook" panose="02040604050505020304" pitchFamily="18" charset="0"/>
              </a:rPr>
              <a:t>energy</a:t>
            </a:r>
            <a:r>
              <a:rPr lang="fr-FR" b="1" dirty="0">
                <a:latin typeface="Century Schoolbook" panose="02040604050505020304" pitchFamily="18" charset="0"/>
              </a:rPr>
              <a:t> conversion and </a:t>
            </a:r>
            <a:r>
              <a:rPr lang="fr-FR" b="1" dirty="0" err="1">
                <a:latin typeface="Century Schoolbook" panose="02040604050505020304" pitchFamily="18" charset="0"/>
              </a:rPr>
              <a:t>storage</a:t>
            </a:r>
            <a:r>
              <a:rPr lang="fr-FR" b="1" dirty="0">
                <a:latin typeface="Century Schoolbook" panose="02040604050505020304" pitchFamily="18" charset="0"/>
              </a:rPr>
              <a:t>, fuel </a:t>
            </a:r>
            <a:r>
              <a:rPr lang="fr-FR" b="1" dirty="0" err="1">
                <a:latin typeface="Century Schoolbook" panose="02040604050505020304" pitchFamily="18" charset="0"/>
              </a:rPr>
              <a:t>cells</a:t>
            </a:r>
            <a:r>
              <a:rPr lang="fr-FR" b="1" dirty="0">
                <a:latin typeface="Century Schoolbook" panose="02040604050505020304" pitchFamily="18" charset="0"/>
              </a:rPr>
              <a:t>, batteries, </a:t>
            </a:r>
            <a:r>
              <a:rPr lang="fr-FR" b="1" dirty="0" err="1">
                <a:latin typeface="Century Schoolbook" panose="02040604050505020304" pitchFamily="18" charset="0"/>
              </a:rPr>
              <a:t>aqueous</a:t>
            </a:r>
            <a:r>
              <a:rPr lang="fr-FR" b="1" dirty="0">
                <a:latin typeface="Century Schoolbook" panose="02040604050505020304" pitchFamily="18" charset="0"/>
              </a:rPr>
              <a:t> </a:t>
            </a:r>
            <a:r>
              <a:rPr lang="fr-FR" b="1" dirty="0" err="1">
                <a:latin typeface="Century Schoolbook" panose="02040604050505020304" pitchFamily="18" charset="0"/>
              </a:rPr>
              <a:t>electrolyte</a:t>
            </a:r>
            <a:r>
              <a:rPr lang="fr-FR" b="1" dirty="0">
                <a:latin typeface="Century Schoolbook" panose="02040604050505020304" pitchFamily="18" charset="0"/>
              </a:rPr>
              <a:t> solutions, plasmas, and </a:t>
            </a:r>
            <a:r>
              <a:rPr lang="fr-FR" b="1" dirty="0" err="1">
                <a:latin typeface="Century Schoolbook" panose="02040604050505020304" pitchFamily="18" charset="0"/>
              </a:rPr>
              <a:t>thin</a:t>
            </a:r>
            <a:r>
              <a:rPr lang="fr-FR" b="1" dirty="0">
                <a:latin typeface="Century Schoolbook" panose="02040604050505020304" pitchFamily="18" charset="0"/>
              </a:rPr>
              <a:t> film </a:t>
            </a:r>
            <a:r>
              <a:rPr lang="fr-FR" b="1" dirty="0" err="1">
                <a:latin typeface="Century Schoolbook" panose="02040604050505020304" pitchFamily="18" charset="0"/>
              </a:rPr>
              <a:t>deposition</a:t>
            </a:r>
            <a:r>
              <a:rPr lang="fr-FR" dirty="0">
                <a:latin typeface="Century Schoolbook" panose="02040604050505020304" pitchFamily="18" charset="0"/>
              </a:rPr>
              <a:t>.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063BB42-8583-F34D-9802-243845FB7870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2397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Cantera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perform</a:t>
            </a:r>
            <a:r>
              <a:rPr lang="fr-FR" dirty="0"/>
              <a:t> 0D simulation :</a:t>
            </a:r>
          </a:p>
          <a:p>
            <a:r>
              <a:rPr lang="fr-FR" dirty="0"/>
              <a:t>- </a:t>
            </a:r>
            <a:r>
              <a:rPr lang="fr-FR" dirty="0" err="1"/>
              <a:t>Equilibrium</a:t>
            </a:r>
            <a:r>
              <a:rPr lang="fr-FR" dirty="0"/>
              <a:t> </a:t>
            </a:r>
            <a:r>
              <a:rPr lang="fr-FR" dirty="0" err="1"/>
              <a:t>calculations</a:t>
            </a:r>
            <a:endParaRPr lang="fr-FR" dirty="0"/>
          </a:p>
          <a:p>
            <a:r>
              <a:rPr lang="fr-FR" dirty="0"/>
              <a:t>- Time </a:t>
            </a:r>
            <a:r>
              <a:rPr lang="fr-FR" dirty="0" err="1"/>
              <a:t>evolution</a:t>
            </a:r>
            <a:r>
              <a:rPr lang="fr-FR" dirty="0"/>
              <a:t> of </a:t>
            </a:r>
            <a:r>
              <a:rPr lang="fr-FR" dirty="0" err="1"/>
              <a:t>some</a:t>
            </a:r>
            <a:r>
              <a:rPr lang="fr-FR" dirty="0"/>
              <a:t> mixtures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6B8B0232-67A6-0A47-9226-6773CFDC6742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922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perform</a:t>
            </a:r>
            <a:r>
              <a:rPr lang="fr-FR" dirty="0"/>
              <a:t> 0D simulation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equ</a:t>
            </a:r>
            <a:r>
              <a:rPr lang="fr-FR" dirty="0"/>
              <a:t> cal &amp; time </a:t>
            </a:r>
            <a:r>
              <a:rPr lang="fr-FR" dirty="0" err="1"/>
              <a:t>evol</a:t>
            </a:r>
            <a:r>
              <a:rPr lang="fr-FR" dirty="0"/>
              <a:t> of </a:t>
            </a:r>
            <a:r>
              <a:rPr lang="fr-FR" dirty="0" err="1"/>
              <a:t>closed</a:t>
            </a:r>
            <a:r>
              <a:rPr lang="fr-FR" dirty="0"/>
              <a:t> and open </a:t>
            </a:r>
            <a:r>
              <a:rPr lang="fr-FR" dirty="0" err="1"/>
              <a:t>reactors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perform</a:t>
            </a:r>
            <a:r>
              <a:rPr lang="fr-FR" dirty="0"/>
              <a:t> STEADY 1D simulations, </a:t>
            </a:r>
            <a:r>
              <a:rPr lang="fr-FR" dirty="0" err="1"/>
              <a:t>mostly</a:t>
            </a:r>
            <a:r>
              <a:rPr lang="fr-FR" dirty="0"/>
              <a:t> </a:t>
            </a:r>
            <a:r>
              <a:rPr lang="fr-FR" dirty="0" err="1"/>
              <a:t>premixed</a:t>
            </a:r>
            <a:r>
              <a:rPr lang="fr-FR" dirty="0"/>
              <a:t> configurations but a </a:t>
            </a:r>
            <a:r>
              <a:rPr lang="fr-FR" dirty="0" err="1"/>
              <a:t>counterflow</a:t>
            </a:r>
            <a:r>
              <a:rPr lang="fr-FR" dirty="0"/>
              <a:t> diffusion </a:t>
            </a:r>
            <a:r>
              <a:rPr lang="fr-FR" dirty="0" err="1"/>
              <a:t>flame</a:t>
            </a:r>
            <a:r>
              <a:rPr lang="fr-FR" dirty="0"/>
              <a:t> model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implemented</a:t>
            </a:r>
            <a:endParaRPr lang="fr-FR" dirty="0"/>
          </a:p>
          <a:p>
            <a:r>
              <a:rPr lang="fr-FR" dirty="0" err="1"/>
              <a:t>recently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became</a:t>
            </a:r>
            <a:r>
              <a:rPr lang="fr-FR" dirty="0"/>
              <a:t> possible to </a:t>
            </a:r>
            <a:r>
              <a:rPr lang="fr-FR" dirty="0" err="1"/>
              <a:t>add</a:t>
            </a:r>
            <a:r>
              <a:rPr lang="fr-FR" dirty="0"/>
              <a:t> surface ..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BD44071-A624-4E48-B078-D8FEBBB455B3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4078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r>
              <a:rPr lang="fr-FR"/>
              <a:t>----- Notes de la réunion (12/11/2014 12:11) -----</a:t>
            </a:r>
          </a:p>
          <a:p>
            <a:r>
              <a:rPr lang="fr-FR"/>
              <a:t>CA can perform 0D simulation so equ cal &amp; time evol of closed and open reactors</a:t>
            </a:r>
          </a:p>
          <a:p>
            <a:r>
              <a:rPr lang="fr-FR"/>
              <a:t>It can also perform STEADY 1D simulations, mostly premixed configurations but a counterflow diffusion flame model is also implemented</a:t>
            </a:r>
          </a:p>
          <a:p>
            <a:r>
              <a:rPr lang="fr-FR"/>
              <a:t>recently it also became possible to add surface ..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EAD4B7A-B00A-C74A-B763-9617CB114CEB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6253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Let us talk </a:t>
            </a:r>
            <a:r>
              <a:rPr lang="fr-FR" dirty="0" err="1"/>
              <a:t>history</a:t>
            </a:r>
            <a:r>
              <a:rPr lang="fr-FR" dirty="0"/>
              <a:t> for</a:t>
            </a:r>
            <a:r>
              <a:rPr lang="fr-FR" baseline="0" dirty="0"/>
              <a:t> a min.</a:t>
            </a:r>
          </a:p>
          <a:p>
            <a:r>
              <a:rPr lang="fr-FR" dirty="0" err="1"/>
              <a:t>Cantera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originally</a:t>
            </a:r>
            <a:r>
              <a:rPr lang="fr-FR" dirty="0"/>
              <a:t> </a:t>
            </a:r>
            <a:r>
              <a:rPr lang="fr-FR" dirty="0" err="1"/>
              <a:t>written</a:t>
            </a:r>
            <a:r>
              <a:rPr lang="fr-FR" dirty="0"/>
              <a:t> and </a:t>
            </a:r>
            <a:r>
              <a:rPr lang="fr-FR" dirty="0" err="1"/>
              <a:t>developed</a:t>
            </a:r>
            <a:r>
              <a:rPr lang="fr-FR" dirty="0"/>
              <a:t> by</a:t>
            </a:r>
            <a:r>
              <a:rPr lang="fr-FR" baseline="0" dirty="0"/>
              <a:t> an American </a:t>
            </a:r>
            <a:r>
              <a:rPr lang="fr-FR" baseline="0" dirty="0" err="1"/>
              <a:t>Professor</a:t>
            </a:r>
            <a:r>
              <a:rPr lang="fr-FR" baseline="0" dirty="0"/>
              <a:t> </a:t>
            </a:r>
            <a:r>
              <a:rPr lang="fr-FR" baseline="0" dirty="0" err="1"/>
              <a:t>from</a:t>
            </a:r>
            <a:r>
              <a:rPr lang="fr-FR" baseline="0" dirty="0"/>
              <a:t> the </a:t>
            </a:r>
            <a:r>
              <a:rPr lang="fr-FR" dirty="0" err="1"/>
              <a:t>California</a:t>
            </a:r>
            <a:r>
              <a:rPr lang="fr-FR" dirty="0"/>
              <a:t> Institute of </a:t>
            </a:r>
            <a:r>
              <a:rPr lang="fr-FR" dirty="0" err="1"/>
              <a:t>Technology</a:t>
            </a:r>
            <a:r>
              <a:rPr lang="fr-FR" dirty="0"/>
              <a:t>.</a:t>
            </a:r>
          </a:p>
          <a:p>
            <a:r>
              <a:rPr lang="fr-FR" dirty="0"/>
              <a:t>He </a:t>
            </a:r>
            <a:r>
              <a:rPr lang="fr-FR" dirty="0" err="1"/>
              <a:t>liked</a:t>
            </a:r>
            <a:r>
              <a:rPr lang="fr-FR" baseline="0" dirty="0"/>
              <a:t> the open source </a:t>
            </a:r>
            <a:r>
              <a:rPr lang="fr-FR" baseline="0" dirty="0" err="1"/>
              <a:t>movement</a:t>
            </a:r>
            <a:r>
              <a:rPr lang="fr-FR" baseline="0" dirty="0"/>
              <a:t> and </a:t>
            </a:r>
            <a:r>
              <a:rPr lang="fr-FR" baseline="0" dirty="0" err="1"/>
              <a:t>started</a:t>
            </a:r>
            <a:r>
              <a:rPr lang="fr-FR" baseline="0" dirty="0"/>
              <a:t> an </a:t>
            </a:r>
            <a:r>
              <a:rPr lang="fr-FR" baseline="0" dirty="0" err="1"/>
              <a:t>overhaul</a:t>
            </a:r>
            <a:r>
              <a:rPr lang="fr-FR" baseline="0" dirty="0"/>
              <a:t> of CHEMKIN </a:t>
            </a:r>
            <a:r>
              <a:rPr lang="fr-FR" baseline="0" dirty="0" err="1"/>
              <a:t>when</a:t>
            </a:r>
            <a:r>
              <a:rPr lang="fr-FR" baseline="0" dirty="0"/>
              <a:t> </a:t>
            </a:r>
            <a:r>
              <a:rPr lang="fr-FR" baseline="0" dirty="0" err="1"/>
              <a:t>it</a:t>
            </a:r>
            <a:r>
              <a:rPr lang="fr-FR" baseline="0" dirty="0"/>
              <a:t> </a:t>
            </a:r>
            <a:r>
              <a:rPr lang="fr-FR" baseline="0" dirty="0" err="1"/>
              <a:t>became</a:t>
            </a:r>
            <a:r>
              <a:rPr lang="fr-FR" baseline="0" dirty="0"/>
              <a:t> a for profit software</a:t>
            </a:r>
          </a:p>
          <a:p>
            <a:r>
              <a:rPr lang="fr-FR" baseline="0" dirty="0"/>
              <a:t>He </a:t>
            </a:r>
            <a:r>
              <a:rPr lang="fr-FR" baseline="0" dirty="0" err="1"/>
              <a:t>also</a:t>
            </a:r>
            <a:r>
              <a:rPr lang="fr-FR" baseline="0" dirty="0"/>
              <a:t> </a:t>
            </a:r>
            <a:r>
              <a:rPr lang="fr-FR" baseline="0" dirty="0" err="1"/>
              <a:t>had</a:t>
            </a:r>
            <a:r>
              <a:rPr lang="fr-FR" baseline="0" dirty="0"/>
              <a:t> the </a:t>
            </a:r>
            <a:r>
              <a:rPr lang="fr-FR" baseline="0" dirty="0" err="1"/>
              <a:t>idea</a:t>
            </a:r>
            <a:r>
              <a:rPr lang="fr-FR" baseline="0" dirty="0"/>
              <a:t> to </a:t>
            </a:r>
            <a:r>
              <a:rPr lang="fr-FR" baseline="0" dirty="0" err="1"/>
              <a:t>steer</a:t>
            </a:r>
            <a:r>
              <a:rPr lang="fr-FR" baseline="0" dirty="0"/>
              <a:t> the software </a:t>
            </a:r>
            <a:r>
              <a:rPr lang="fr-FR" baseline="0" dirty="0" err="1"/>
              <a:t>towards</a:t>
            </a:r>
            <a:r>
              <a:rPr lang="fr-FR" baseline="0" dirty="0"/>
              <a:t> an … for more </a:t>
            </a:r>
            <a:r>
              <a:rPr lang="fr-FR" baseline="0" dirty="0" err="1"/>
              <a:t>flexibility</a:t>
            </a:r>
            <a:r>
              <a:rPr lang="fr-FR" baseline="0" dirty="0"/>
              <a:t> </a:t>
            </a:r>
          </a:p>
          <a:p>
            <a:r>
              <a:rPr lang="fr-FR" baseline="0" dirty="0"/>
              <a:t>and to </a:t>
            </a:r>
            <a:r>
              <a:rPr lang="fr-FR" baseline="0" dirty="0" err="1"/>
              <a:t>increase</a:t>
            </a:r>
            <a:r>
              <a:rPr lang="fr-FR" baseline="0" dirty="0"/>
              <a:t> the </a:t>
            </a:r>
            <a:r>
              <a:rPr lang="fr-FR" baseline="0" dirty="0" err="1"/>
              <a:t>community</a:t>
            </a:r>
            <a:r>
              <a:rPr lang="fr-FR" baseline="0" dirty="0"/>
              <a:t> of </a:t>
            </a:r>
            <a:r>
              <a:rPr lang="fr-FR" baseline="0" dirty="0" err="1"/>
              <a:t>users</a:t>
            </a:r>
            <a:r>
              <a:rPr lang="fr-FR" baseline="0" dirty="0"/>
              <a:t> by </a:t>
            </a:r>
            <a:r>
              <a:rPr lang="fr-FR" baseline="0" dirty="0" err="1"/>
              <a:t>allowing</a:t>
            </a:r>
            <a:r>
              <a:rPr lang="fr-FR" baseline="0" dirty="0"/>
              <a:t> </a:t>
            </a:r>
            <a:r>
              <a:rPr lang="fr-FR" baseline="0" dirty="0" err="1"/>
              <a:t>several</a:t>
            </a:r>
            <a:r>
              <a:rPr lang="fr-FR" baseline="0" dirty="0"/>
              <a:t> </a:t>
            </a:r>
            <a:r>
              <a:rPr lang="fr-FR" baseline="0" dirty="0" err="1"/>
              <a:t>language</a:t>
            </a:r>
            <a:r>
              <a:rPr lang="fr-FR" baseline="0" dirty="0"/>
              <a:t> interfaces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3D9623A-A77A-4C49-9C39-94ABB6629AF0}" type="datetime1">
              <a:rPr lang="fr-FR" smtClean="0"/>
              <a:t>06/11/2020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Anne FELDEn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C546EA-2C56-4944-A0C7-F8D76444F63D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118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43539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8495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1191752"/>
            <a:ext cx="2057400" cy="4934413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191752"/>
            <a:ext cx="6019800" cy="4934413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599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3301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692" b="1" cap="all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846">
                <a:solidFill>
                  <a:schemeClr val="tx1">
                    <a:tint val="75000"/>
                  </a:schemeClr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879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078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00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7916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718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65654"/>
            <a:ext cx="3008313" cy="1177996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1" y="1165653"/>
            <a:ext cx="5111750" cy="4960510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2350622"/>
            <a:ext cx="3008313" cy="3775543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2818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288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518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Un Centre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Jonathan WIRTZ, Théo OGIER - PhD CERFACS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EC51A-4CCB-4CA0-8C6A-CA71ED4B49D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367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hdr="0" dt="0"/>
  <p:txStyles>
    <p:titleStyle>
      <a:lvl1pPr algn="r" defTabSz="422041" rtl="0" eaLnBrk="1" latinLnBrk="0" hangingPunct="1">
        <a:spcBef>
          <a:spcPct val="0"/>
        </a:spcBef>
        <a:buNone/>
        <a:defRPr sz="295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6531" indent="-316531" algn="l" defTabSz="422041" rtl="0" eaLnBrk="1" latinLnBrk="0" hangingPunct="1">
        <a:spcBef>
          <a:spcPct val="20000"/>
        </a:spcBef>
        <a:buClr>
          <a:schemeClr val="accent1">
            <a:lumMod val="75000"/>
          </a:schemeClr>
        </a:buClr>
        <a:buSzPct val="75000"/>
        <a:buFont typeface="Wingdings" charset="2"/>
        <a:buChar char="u"/>
        <a:defRPr sz="2585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defTabSz="422041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Wingdings" charset="2"/>
        <a:buChar char="§"/>
        <a:defRPr sz="1846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defTabSz="422041" rtl="0" eaLnBrk="1" latinLnBrk="0" hangingPunct="1">
        <a:spcBef>
          <a:spcPct val="20000"/>
        </a:spcBef>
        <a:buClr>
          <a:schemeClr val="accent1">
            <a:lumMod val="75000"/>
          </a:schemeClr>
        </a:buClr>
        <a:buFont typeface="Arial"/>
        <a:buChar char="•"/>
        <a:defRPr sz="1846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defTabSz="422041" rtl="0" eaLnBrk="1" latinLnBrk="0" hangingPunct="1">
        <a:spcBef>
          <a:spcPct val="20000"/>
        </a:spcBef>
        <a:buFont typeface="Arial"/>
        <a:buChar char="–"/>
        <a:defRPr sz="1292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defTabSz="422041" rtl="0" eaLnBrk="1" latinLnBrk="0" hangingPunct="1">
        <a:spcBef>
          <a:spcPct val="20000"/>
        </a:spcBef>
        <a:buFont typeface="Arial"/>
        <a:buChar char="»"/>
        <a:defRPr sz="1292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422041" rtl="0" eaLnBrk="1" latinLnBrk="0" hangingPunct="1">
        <a:spcBef>
          <a:spcPct val="20000"/>
        </a:spcBef>
        <a:buFont typeface="Arial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422041" rtl="0" eaLnBrk="1" latinLnBrk="0" hangingPunct="1">
        <a:spcBef>
          <a:spcPct val="20000"/>
        </a:spcBef>
        <a:buFont typeface="Arial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422041" rtl="0" eaLnBrk="1" latinLnBrk="0" hangingPunct="1">
        <a:spcBef>
          <a:spcPct val="20000"/>
        </a:spcBef>
        <a:buFont typeface="Arial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422041" rtl="0" eaLnBrk="1" latinLnBrk="0" hangingPunct="1">
        <a:spcBef>
          <a:spcPct val="20000"/>
        </a:spcBef>
        <a:buFont typeface="Arial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22041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422041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422041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422041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422041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422041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422041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422041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422041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6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6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ntera.or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hyperlink" Target="https://cantera.org/tutorials/cxx-guide/equil-example.html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cantera.org/tutorials/python-tutorial.html" TargetMode="External"/><Relationship Id="rId5" Type="http://schemas.openxmlformats.org/officeDocument/2006/relationships/oleObject" Target="../embeddings/oleObject2.bin"/><Relationship Id="rId4" Type="http://schemas.openxmlformats.org/officeDocument/2006/relationships/image" Target="../media/image15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7.png"/><Relationship Id="rId4" Type="http://schemas.openxmlformats.org/officeDocument/2006/relationships/slide" Target="slide78.xml"/><Relationship Id="rId9" Type="http://schemas.openxmlformats.org/officeDocument/2006/relationships/image" Target="../media/image15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9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22.xml"/><Relationship Id="rId7" Type="http://schemas.openxmlformats.org/officeDocument/2006/relationships/hyperlink" Target="https://cantera.org/science/reactors.html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8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24.wmf"/><Relationship Id="rId18" Type="http://schemas.openxmlformats.org/officeDocument/2006/relationships/image" Target="../media/image26.wmf"/><Relationship Id="rId3" Type="http://schemas.openxmlformats.org/officeDocument/2006/relationships/notesSlide" Target="../notesSlides/notesSlide23.xml"/><Relationship Id="rId21" Type="http://schemas.openxmlformats.org/officeDocument/2006/relationships/image" Target="../media/image29.png"/><Relationship Id="rId7" Type="http://schemas.openxmlformats.org/officeDocument/2006/relationships/image" Target="../media/image21.wmf"/><Relationship Id="rId12" Type="http://schemas.openxmlformats.org/officeDocument/2006/relationships/oleObject" Target="../embeddings/oleObject14.bin"/><Relationship Id="rId1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.png"/><Relationship Id="rId20" Type="http://schemas.openxmlformats.org/officeDocument/2006/relationships/image" Target="../media/image27.wmf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23.wmf"/><Relationship Id="rId5" Type="http://schemas.openxmlformats.org/officeDocument/2006/relationships/image" Target="../media/image15.wmf"/><Relationship Id="rId15" Type="http://schemas.openxmlformats.org/officeDocument/2006/relationships/image" Target="../media/image25.wmf"/><Relationship Id="rId10" Type="http://schemas.openxmlformats.org/officeDocument/2006/relationships/oleObject" Target="../embeddings/oleObject13.bin"/><Relationship Id="rId19" Type="http://schemas.openxmlformats.org/officeDocument/2006/relationships/oleObject" Target="../embeddings/oleObject17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2.wmf"/><Relationship Id="rId14" Type="http://schemas.openxmlformats.org/officeDocument/2006/relationships/oleObject" Target="../embeddings/oleObject15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24.wmf"/><Relationship Id="rId18" Type="http://schemas.openxmlformats.org/officeDocument/2006/relationships/oleObject" Target="../embeddings/oleObject21.bin"/><Relationship Id="rId3" Type="http://schemas.openxmlformats.org/officeDocument/2006/relationships/notesSlide" Target="../notesSlides/notesSlide24.xml"/><Relationship Id="rId21" Type="http://schemas.openxmlformats.org/officeDocument/2006/relationships/image" Target="../media/image33.wmf"/><Relationship Id="rId7" Type="http://schemas.openxmlformats.org/officeDocument/2006/relationships/image" Target="../media/image21.wmf"/><Relationship Id="rId12" Type="http://schemas.openxmlformats.org/officeDocument/2006/relationships/oleObject" Target="../embeddings/oleObject18.bin"/><Relationship Id="rId1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0.bin"/><Relationship Id="rId20" Type="http://schemas.openxmlformats.org/officeDocument/2006/relationships/oleObject" Target="../embeddings/oleObject22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23.wmf"/><Relationship Id="rId5" Type="http://schemas.openxmlformats.org/officeDocument/2006/relationships/image" Target="../media/image15.wmf"/><Relationship Id="rId15" Type="http://schemas.openxmlformats.org/officeDocument/2006/relationships/image" Target="../media/image30.wmf"/><Relationship Id="rId10" Type="http://schemas.openxmlformats.org/officeDocument/2006/relationships/oleObject" Target="../embeddings/oleObject13.bin"/><Relationship Id="rId19" Type="http://schemas.openxmlformats.org/officeDocument/2006/relationships/image" Target="../media/image32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2.wmf"/><Relationship Id="rId14" Type="http://schemas.openxmlformats.org/officeDocument/2006/relationships/oleObject" Target="../embeddings/oleObject19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23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27.xml"/><Relationship Id="rId7" Type="http://schemas.openxmlformats.org/officeDocument/2006/relationships/hyperlink" Target="https://cantera.org/science/flames.html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24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oleObject" Target="../embeddings/oleObject31.bin"/><Relationship Id="rId18" Type="http://schemas.openxmlformats.org/officeDocument/2006/relationships/image" Target="../media/image41.wmf"/><Relationship Id="rId3" Type="http://schemas.openxmlformats.org/officeDocument/2006/relationships/notesSlide" Target="../notesSlides/notesSlide28.xml"/><Relationship Id="rId21" Type="http://schemas.openxmlformats.org/officeDocument/2006/relationships/oleObject" Target="../embeddings/oleObject35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38.wmf"/><Relationship Id="rId17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0.wmf"/><Relationship Id="rId20" Type="http://schemas.openxmlformats.org/officeDocument/2006/relationships/image" Target="../media/image42.wmf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7.bin"/><Relationship Id="rId11" Type="http://schemas.openxmlformats.org/officeDocument/2006/relationships/oleObject" Target="../embeddings/oleObject30.bin"/><Relationship Id="rId5" Type="http://schemas.openxmlformats.org/officeDocument/2006/relationships/image" Target="../media/image15.wmf"/><Relationship Id="rId15" Type="http://schemas.openxmlformats.org/officeDocument/2006/relationships/oleObject" Target="../embeddings/oleObject32.bin"/><Relationship Id="rId10" Type="http://schemas.openxmlformats.org/officeDocument/2006/relationships/image" Target="../media/image37.wmf"/><Relationship Id="rId19" Type="http://schemas.openxmlformats.org/officeDocument/2006/relationships/oleObject" Target="../embeddings/oleObject34.bin"/><Relationship Id="rId4" Type="http://schemas.openxmlformats.org/officeDocument/2006/relationships/oleObject" Target="../embeddings/oleObject26.bin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39.wmf"/><Relationship Id="rId22" Type="http://schemas.openxmlformats.org/officeDocument/2006/relationships/image" Target="../media/image43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7" Type="http://schemas.openxmlformats.org/officeDocument/2006/relationships/image" Target="../media/image4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8.bin"/><Relationship Id="rId5" Type="http://schemas.openxmlformats.org/officeDocument/2006/relationships/oleObject" Target="../embeddings/oleObject37.bin"/><Relationship Id="rId4" Type="http://schemas.openxmlformats.org/officeDocument/2006/relationships/image" Target="../media/image15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oleObject" Target="../embeddings/oleObject39.bin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1.bin"/><Relationship Id="rId5" Type="http://schemas.openxmlformats.org/officeDocument/2006/relationships/oleObject" Target="../embeddings/oleObject40.bin"/><Relationship Id="rId4" Type="http://schemas.openxmlformats.org/officeDocument/2006/relationships/image" Target="../media/image15.wmf"/><Relationship Id="rId9" Type="http://schemas.openxmlformats.org/officeDocument/2006/relationships/image" Target="../media/image46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7.png"/><Relationship Id="rId5" Type="http://schemas.openxmlformats.org/officeDocument/2006/relationships/oleObject" Target="../embeddings/oleObject44.bin"/><Relationship Id="rId4" Type="http://schemas.openxmlformats.org/officeDocument/2006/relationships/image" Target="../media/image15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oleObject" Target="../embeddings/oleObject44.bin"/><Relationship Id="rId4" Type="http://schemas.openxmlformats.org/officeDocument/2006/relationships/image" Target="../media/image15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13" Type="http://schemas.openxmlformats.org/officeDocument/2006/relationships/image" Target="../media/image50.wmf"/><Relationship Id="rId3" Type="http://schemas.openxmlformats.org/officeDocument/2006/relationships/oleObject" Target="../embeddings/oleObject45.bin"/><Relationship Id="rId7" Type="http://schemas.openxmlformats.org/officeDocument/2006/relationships/image" Target="../media/image45.wmf"/><Relationship Id="rId12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49.wmf"/><Relationship Id="rId5" Type="http://schemas.openxmlformats.org/officeDocument/2006/relationships/oleObject" Target="../embeddings/oleObject46.bin"/><Relationship Id="rId10" Type="http://schemas.openxmlformats.org/officeDocument/2006/relationships/oleObject" Target="../embeddings/oleObject49.bin"/><Relationship Id="rId4" Type="http://schemas.openxmlformats.org/officeDocument/2006/relationships/image" Target="../media/image15.wmf"/><Relationship Id="rId9" Type="http://schemas.openxmlformats.org/officeDocument/2006/relationships/image" Target="../media/image48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51.bin"/><Relationship Id="rId7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52.bin"/><Relationship Id="rId10" Type="http://schemas.openxmlformats.org/officeDocument/2006/relationships/image" Target="../media/image53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54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55.png"/><Relationship Id="rId7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15.wmf"/><Relationship Id="rId10" Type="http://schemas.openxmlformats.org/officeDocument/2006/relationships/image" Target="../media/image45.wmf"/><Relationship Id="rId4" Type="http://schemas.openxmlformats.org/officeDocument/2006/relationships/oleObject" Target="../embeddings/oleObject55.bin"/><Relationship Id="rId9" Type="http://schemas.openxmlformats.org/officeDocument/2006/relationships/oleObject" Target="../embeddings/oleObject58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3" Type="http://schemas.openxmlformats.org/officeDocument/2006/relationships/oleObject" Target="../embeddings/oleObject59.bin"/><Relationship Id="rId7" Type="http://schemas.openxmlformats.org/officeDocument/2006/relationships/image" Target="../media/image5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61.bin"/><Relationship Id="rId5" Type="http://schemas.openxmlformats.org/officeDocument/2006/relationships/oleObject" Target="../embeddings/oleObject60.bin"/><Relationship Id="rId4" Type="http://schemas.openxmlformats.org/officeDocument/2006/relationships/image" Target="../media/image15.wmf"/><Relationship Id="rId9" Type="http://schemas.openxmlformats.org/officeDocument/2006/relationships/image" Target="../media/image53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13" Type="http://schemas.openxmlformats.org/officeDocument/2006/relationships/image" Target="../media/image60.emf"/><Relationship Id="rId3" Type="http://schemas.openxmlformats.org/officeDocument/2006/relationships/oleObject" Target="../embeddings/oleObject63.bin"/><Relationship Id="rId7" Type="http://schemas.openxmlformats.org/officeDocument/2006/relationships/image" Target="../media/image57.wmf"/><Relationship Id="rId12" Type="http://schemas.openxmlformats.org/officeDocument/2006/relationships/oleObject" Target="../embeddings/oleObject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65.bin"/><Relationship Id="rId11" Type="http://schemas.openxmlformats.org/officeDocument/2006/relationships/image" Target="../media/image59.wmf"/><Relationship Id="rId5" Type="http://schemas.openxmlformats.org/officeDocument/2006/relationships/oleObject" Target="../embeddings/oleObject64.bin"/><Relationship Id="rId10" Type="http://schemas.openxmlformats.org/officeDocument/2006/relationships/oleObject" Target="../embeddings/oleObject67.bin"/><Relationship Id="rId4" Type="http://schemas.openxmlformats.org/officeDocument/2006/relationships/image" Target="../media/image15.wmf"/><Relationship Id="rId9" Type="http://schemas.openxmlformats.org/officeDocument/2006/relationships/image" Target="../media/image58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" Target="slide8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ntera.org/science/science-species.html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88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sourceforge.net/projects/cantera/files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hemistry.cerfacs.fr/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cantera.org/install/index.html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chemistry.cerfacs.fr/en/cantera-installation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13" Type="http://schemas.openxmlformats.org/officeDocument/2006/relationships/image" Target="../media/image73.w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12" Type="http://schemas.openxmlformats.org/officeDocument/2006/relationships/oleObject" Target="../embeddings/oleObject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5.wmf"/><Relationship Id="rId11" Type="http://schemas.openxmlformats.org/officeDocument/2006/relationships/image" Target="../media/image72.wmf"/><Relationship Id="rId5" Type="http://schemas.openxmlformats.org/officeDocument/2006/relationships/oleObject" Target="../embeddings/oleObject70.bin"/><Relationship Id="rId15" Type="http://schemas.openxmlformats.org/officeDocument/2006/relationships/image" Target="../media/image74.wmf"/><Relationship Id="rId10" Type="http://schemas.openxmlformats.org/officeDocument/2006/relationships/oleObject" Target="../embeddings/oleObject73.bin"/><Relationship Id="rId4" Type="http://schemas.openxmlformats.org/officeDocument/2006/relationships/image" Target="../media/image70.wmf"/><Relationship Id="rId9" Type="http://schemas.openxmlformats.org/officeDocument/2006/relationships/image" Target="../media/image71.wmf"/><Relationship Id="rId14" Type="http://schemas.openxmlformats.org/officeDocument/2006/relationships/oleObject" Target="../embeddings/oleObject7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7.bin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7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76.bin"/><Relationship Id="rId5" Type="http://schemas.microsoft.com/office/2007/relationships/hdphoto" Target="../media/hdphoto1.wdp"/><Relationship Id="rId4" Type="http://schemas.openxmlformats.org/officeDocument/2006/relationships/image" Target="../media/image76.jpeg"/><Relationship Id="rId9" Type="http://schemas.openxmlformats.org/officeDocument/2006/relationships/image" Target="../media/image15.w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13" Type="http://schemas.openxmlformats.org/officeDocument/2006/relationships/image" Target="../media/image79.wmf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15.wmf"/><Relationship Id="rId12" Type="http://schemas.openxmlformats.org/officeDocument/2006/relationships/oleObject" Target="../embeddings/oleObject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77.bin"/><Relationship Id="rId11" Type="http://schemas.openxmlformats.org/officeDocument/2006/relationships/image" Target="../media/image78.wmf"/><Relationship Id="rId5" Type="http://schemas.openxmlformats.org/officeDocument/2006/relationships/image" Target="../media/image75.wmf"/><Relationship Id="rId10" Type="http://schemas.openxmlformats.org/officeDocument/2006/relationships/oleObject" Target="../embeddings/oleObject80.bin"/><Relationship Id="rId4" Type="http://schemas.openxmlformats.org/officeDocument/2006/relationships/oleObject" Target="../embeddings/oleObject78.bin"/><Relationship Id="rId9" Type="http://schemas.openxmlformats.org/officeDocument/2006/relationships/image" Target="../media/image77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13" Type="http://schemas.openxmlformats.org/officeDocument/2006/relationships/image" Target="../media/image81.wmf"/><Relationship Id="rId18" Type="http://schemas.openxmlformats.org/officeDocument/2006/relationships/oleObject" Target="../embeddings/oleObject88.bin"/><Relationship Id="rId26" Type="http://schemas.openxmlformats.org/officeDocument/2006/relationships/oleObject" Target="../embeddings/oleObject94.bin"/><Relationship Id="rId3" Type="http://schemas.openxmlformats.org/officeDocument/2006/relationships/notesSlide" Target="../notesSlides/notesSlide44.xml"/><Relationship Id="rId21" Type="http://schemas.openxmlformats.org/officeDocument/2006/relationships/image" Target="../media/image84.wmf"/><Relationship Id="rId7" Type="http://schemas.openxmlformats.org/officeDocument/2006/relationships/image" Target="../media/image15.wmf"/><Relationship Id="rId12" Type="http://schemas.openxmlformats.org/officeDocument/2006/relationships/oleObject" Target="../embeddings/oleObject85.bin"/><Relationship Id="rId17" Type="http://schemas.openxmlformats.org/officeDocument/2006/relationships/image" Target="../media/image83.wmf"/><Relationship Id="rId25" Type="http://schemas.openxmlformats.org/officeDocument/2006/relationships/oleObject" Target="../embeddings/oleObject93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7.bin"/><Relationship Id="rId20" Type="http://schemas.openxmlformats.org/officeDocument/2006/relationships/oleObject" Target="../embeddings/oleObject90.bin"/><Relationship Id="rId29" Type="http://schemas.openxmlformats.org/officeDocument/2006/relationships/image" Target="../media/image87.wmf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80.wmf"/><Relationship Id="rId24" Type="http://schemas.openxmlformats.org/officeDocument/2006/relationships/oleObject" Target="../embeddings/oleObject92.bin"/><Relationship Id="rId5" Type="http://schemas.openxmlformats.org/officeDocument/2006/relationships/image" Target="../media/image16.wmf"/><Relationship Id="rId15" Type="http://schemas.openxmlformats.org/officeDocument/2006/relationships/image" Target="../media/image82.wmf"/><Relationship Id="rId23" Type="http://schemas.openxmlformats.org/officeDocument/2006/relationships/image" Target="../media/image85.wmf"/><Relationship Id="rId28" Type="http://schemas.openxmlformats.org/officeDocument/2006/relationships/oleObject" Target="../embeddings/oleObject95.bin"/><Relationship Id="rId10" Type="http://schemas.openxmlformats.org/officeDocument/2006/relationships/oleObject" Target="../embeddings/oleObject84.bin"/><Relationship Id="rId19" Type="http://schemas.openxmlformats.org/officeDocument/2006/relationships/oleObject" Target="../embeddings/oleObject89.bin"/><Relationship Id="rId4" Type="http://schemas.openxmlformats.org/officeDocument/2006/relationships/oleObject" Target="../embeddings/oleObject82.bin"/><Relationship Id="rId9" Type="http://schemas.openxmlformats.org/officeDocument/2006/relationships/image" Target="../media/image77.wmf"/><Relationship Id="rId14" Type="http://schemas.openxmlformats.org/officeDocument/2006/relationships/oleObject" Target="../embeddings/oleObject86.bin"/><Relationship Id="rId22" Type="http://schemas.openxmlformats.org/officeDocument/2006/relationships/oleObject" Target="../embeddings/oleObject91.bin"/><Relationship Id="rId27" Type="http://schemas.openxmlformats.org/officeDocument/2006/relationships/image" Target="../media/image86.wm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2130427"/>
            <a:ext cx="8712968" cy="2111055"/>
          </a:xfrm>
        </p:spPr>
        <p:txBody>
          <a:bodyPr>
            <a:noAutofit/>
          </a:bodyPr>
          <a:lstStyle/>
          <a:p>
            <a:pPr algn="ctr"/>
            <a:r>
              <a:rPr lang="en-GB" sz="3200" i="1" dirty="0">
                <a:latin typeface="Century Schoolbook" panose="02040604050505020304" pitchFamily="18" charset="0"/>
              </a:rPr>
              <a:t>Tools for the numerical simulation with complex chemistry</a:t>
            </a:r>
            <a:br>
              <a:rPr lang="en-GB" sz="4000" dirty="0">
                <a:latin typeface="Century Schoolbook" panose="02040604050505020304" pitchFamily="18" charset="0"/>
              </a:rPr>
            </a:br>
            <a:r>
              <a:rPr lang="en-GB" sz="3200" b="1" dirty="0">
                <a:latin typeface="Century Schoolbook" panose="02040604050505020304" pitchFamily="18" charset="0"/>
              </a:rPr>
              <a:t>Open-source code CANTERA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8808" y="5517232"/>
            <a:ext cx="4608512" cy="4836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entury Schoolbook" panose="02040604050505020304" pitchFamily="18" charset="0"/>
              </a:rPr>
              <a:t>Tuesday 16</a:t>
            </a:r>
            <a:r>
              <a:rPr lang="en-US" baseline="30000" dirty="0">
                <a:solidFill>
                  <a:schemeClr val="bg2">
                    <a:lumMod val="25000"/>
                  </a:schemeClr>
                </a:solidFill>
                <a:latin typeface="Century Schoolbook" panose="02040604050505020304" pitchFamily="18" charset="0"/>
              </a:rPr>
              <a:t>th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entury Schoolbook" panose="02040604050505020304" pitchFamily="18" charset="0"/>
              </a:rPr>
              <a:t> November 2020</a:t>
            </a:r>
            <a:endParaRPr lang="fr-FR" dirty="0">
              <a:solidFill>
                <a:schemeClr val="bg2">
                  <a:lumMod val="25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4294967295"/>
          </p:nvPr>
        </p:nvSpPr>
        <p:spPr>
          <a:xfrm>
            <a:off x="1619672" y="6356349"/>
            <a:ext cx="4191744" cy="365125"/>
          </a:xfrm>
        </p:spPr>
        <p:txBody>
          <a:bodyPr/>
          <a:lstStyle/>
          <a:p>
            <a:r>
              <a:rPr lang="fr-FR">
                <a:latin typeface="Century Schoolbook" panose="02040604050505020304" pitchFamily="18" charset="0"/>
              </a:rPr>
              <a:t>Jonathan WIRTZ, Théo OGIER - PhD CERFACS</a:t>
            </a:r>
            <a:endParaRPr lang="fr-FR" dirty="0">
              <a:latin typeface="Century Schoolbook" panose="02040604050505020304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2E6B5D2-811C-4342-8FE2-BDDB51FB0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247" y="171288"/>
            <a:ext cx="771278" cy="1241488"/>
          </a:xfrm>
          <a:prstGeom prst="rect">
            <a:avLst/>
          </a:prstGeom>
        </p:spPr>
      </p:pic>
      <p:pic>
        <p:nvPicPr>
          <p:cNvPr id="315394" name="Picture 2" descr="Cantera">
            <a:extLst>
              <a:ext uri="{FF2B5EF4-FFF2-40B4-BE49-F238E27FC236}">
                <a16:creationId xmlns:a16="http://schemas.microsoft.com/office/drawing/2014/main" id="{9B745563-7811-F74F-8028-E55F1DC3D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32656"/>
            <a:ext cx="2520280" cy="93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fr-FR" i="1" dirty="0" err="1">
                <a:latin typeface="Century Schoolbook" panose="02040604050505020304" pitchFamily="18" charset="0"/>
              </a:rPr>
              <a:t>What</a:t>
            </a:r>
            <a:r>
              <a:rPr lang="fr-FR" i="1" dirty="0">
                <a:latin typeface="Century Schoolbook" panose="02040604050505020304" pitchFamily="18" charset="0"/>
              </a:rPr>
              <a:t> </a:t>
            </a:r>
            <a:r>
              <a:rPr lang="fr-FR" i="1" dirty="0" err="1">
                <a:latin typeface="Century Schoolbook" panose="02040604050505020304" pitchFamily="18" charset="0"/>
              </a:rPr>
              <a:t>is</a:t>
            </a:r>
            <a:r>
              <a:rPr lang="fr-FR" i="1" dirty="0">
                <a:latin typeface="Century Schoolbook" panose="02040604050505020304" pitchFamily="18" charset="0"/>
              </a:rPr>
              <a:t> CANTERA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5069160"/>
          </a:xfrm>
        </p:spPr>
        <p:txBody>
          <a:bodyPr>
            <a:normAutofit/>
          </a:bodyPr>
          <a:lstStyle/>
          <a:p>
            <a:r>
              <a:rPr lang="en-US" sz="2600" b="1" dirty="0">
                <a:latin typeface="Century Schoolbook" panose="02040604050505020304" pitchFamily="18" charset="0"/>
              </a:rPr>
              <a:t>CANTERA’s history</a:t>
            </a:r>
          </a:p>
          <a:p>
            <a:pPr lvl="1"/>
            <a:r>
              <a:rPr lang="en-US" sz="2400" dirty="0">
                <a:latin typeface="Century Schoolbook" panose="02040604050505020304" pitchFamily="18" charset="0"/>
              </a:rPr>
              <a:t>We owe it all to </a:t>
            </a:r>
            <a:r>
              <a:rPr lang="en-US" sz="2400" b="1" u="sng" dirty="0">
                <a:latin typeface="Century Schoolbook" panose="02040604050505020304" pitchFamily="18" charset="0"/>
              </a:rPr>
              <a:t>Dave Goodwin</a:t>
            </a:r>
            <a:r>
              <a:rPr lang="en-US" sz="2400" dirty="0">
                <a:latin typeface="Century Schoolbook" panose="02040604050505020304" pitchFamily="18" charset="0"/>
              </a:rPr>
              <a:t>, the original developer of Cantera whom made it available under BSD license.</a:t>
            </a:r>
          </a:p>
          <a:p>
            <a:pPr lvl="1"/>
            <a:r>
              <a:rPr lang="en-US" sz="2400" dirty="0">
                <a:latin typeface="Century Schoolbook" panose="02040604050505020304" pitchFamily="18" charset="0"/>
              </a:rPr>
              <a:t> He started off with an extensive overhaul of the CHEMKIN suite …</a:t>
            </a:r>
          </a:p>
          <a:p>
            <a:pPr lvl="1"/>
            <a:r>
              <a:rPr lang="en-US" sz="2400" dirty="0">
                <a:latin typeface="Century Schoolbook" panose="02040604050505020304" pitchFamily="18" charset="0"/>
              </a:rPr>
              <a:t>… to steer the modeling software towards an </a:t>
            </a:r>
            <a:r>
              <a:rPr lang="en-US" sz="2400" b="1" dirty="0">
                <a:latin typeface="Century Schoolbook" panose="02040604050505020304" pitchFamily="18" charset="0"/>
              </a:rPr>
              <a:t>object-oriented structure</a:t>
            </a:r>
            <a:r>
              <a:rPr lang="en-US" sz="2400" dirty="0">
                <a:latin typeface="Century Schoolbook" panose="02040604050505020304" pitchFamily="18" charset="0"/>
              </a:rPr>
              <a:t> with multiple interfaces (C++, Python, </a:t>
            </a:r>
            <a:r>
              <a:rPr lang="en-US" sz="2400" dirty="0" err="1">
                <a:latin typeface="Century Schoolbook" panose="02040604050505020304" pitchFamily="18" charset="0"/>
              </a:rPr>
              <a:t>Matlab</a:t>
            </a:r>
            <a:r>
              <a:rPr lang="en-US" sz="2400" dirty="0">
                <a:latin typeface="Century Schoolbook" panose="02040604050505020304" pitchFamily="18" charset="0"/>
              </a:rPr>
              <a:t>, FORTRAN).</a:t>
            </a:r>
          </a:p>
          <a:p>
            <a:pPr lvl="1"/>
            <a:r>
              <a:rPr lang="en-US" sz="2400" dirty="0">
                <a:latin typeface="Century Schoolbook" panose="02040604050505020304" pitchFamily="18" charset="0"/>
              </a:rPr>
              <a:t>Currently, </a:t>
            </a:r>
            <a:r>
              <a:rPr lang="en-US" sz="2400" b="1" dirty="0">
                <a:latin typeface="Century Schoolbook" panose="02040604050505020304" pitchFamily="18" charset="0"/>
              </a:rPr>
              <a:t>we are at the version 2.4.0  </a:t>
            </a:r>
            <a:r>
              <a:rPr lang="en-US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(</a:t>
            </a:r>
            <a:r>
              <a:rPr lang="en-US" sz="2400" b="1" i="1" dirty="0">
                <a:solidFill>
                  <a:srgbClr val="FF0000"/>
                </a:solidFill>
                <a:latin typeface="Century Schoolbook" panose="02040604050505020304" pitchFamily="18" charset="0"/>
              </a:rPr>
              <a:t>but we will use version 2.3 in this training).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</p:spPr>
        <p:txBody>
          <a:bodyPr/>
          <a:lstStyle/>
          <a:p>
            <a:r>
              <a:rPr lang="fr-FR"/>
              <a:t>Jonathan WIRTZ, Théo OGIER - PhD CERFACS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CB0A62-006E-BF48-92D9-F8508DAA3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5069160"/>
          </a:xfrm>
        </p:spPr>
        <p:txBody>
          <a:bodyPr>
            <a:normAutofit/>
          </a:bodyPr>
          <a:lstStyle/>
          <a:p>
            <a:r>
              <a:rPr lang="en-US" sz="2600" b="1" dirty="0">
                <a:latin typeface="Century Schoolbook" panose="02040604050505020304" pitchFamily="18" charset="0"/>
              </a:rPr>
              <a:t>CANTERA has the advantages of an object-oriented code (info in </a:t>
            </a:r>
            <a:r>
              <a:rPr lang="en-US" sz="2600" b="1" dirty="0">
                <a:latin typeface="Century Schoolbook" panose="02040604050505020304" pitchFamily="18" charset="0"/>
                <a:hlinkClick r:id="rId3" action="ppaction://hlinksldjump"/>
              </a:rPr>
              <a:t>appendix</a:t>
            </a:r>
            <a:r>
              <a:rPr lang="en-US" sz="2600" b="1" dirty="0">
                <a:latin typeface="Century Schoolbook" panose="02040604050505020304" pitchFamily="18" charset="0"/>
              </a:rPr>
              <a:t>):</a:t>
            </a:r>
          </a:p>
          <a:p>
            <a:pPr marL="0" indent="0">
              <a:buNone/>
            </a:pPr>
            <a:endParaRPr lang="en-US" sz="1000" b="1" dirty="0">
              <a:latin typeface="Century Schoolbook" panose="02040604050505020304" pitchFamily="18" charset="0"/>
            </a:endParaRPr>
          </a:p>
          <a:p>
            <a:pPr lvl="1"/>
            <a:r>
              <a:rPr lang="en-US" sz="2400" i="1" dirty="0">
                <a:solidFill>
                  <a:srgbClr val="FF0000"/>
                </a:solidFill>
                <a:latin typeface="Century Schoolbook" panose="02040604050505020304" pitchFamily="18" charset="0"/>
              </a:rPr>
              <a:t>Think of a Lego box </a:t>
            </a:r>
            <a:r>
              <a:rPr lang="en-US" sz="2400" dirty="0">
                <a:solidFill>
                  <a:srgbClr val="FF0000"/>
                </a:solidFill>
                <a:latin typeface="Century Schoolbook" panose="02040604050505020304" pitchFamily="18" charset="0"/>
              </a:rPr>
              <a:t>: it allows you to </a:t>
            </a:r>
            <a:r>
              <a:rPr lang="en-US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form complex </a:t>
            </a:r>
            <a:r>
              <a:rPr lang="en-US" sz="2400" dirty="0">
                <a:solidFill>
                  <a:srgbClr val="FF0000"/>
                </a:solidFill>
                <a:latin typeface="Century Schoolbook" panose="02040604050505020304" pitchFamily="18" charset="0"/>
              </a:rPr>
              <a:t>kinetic/thermodynamic systems, or </a:t>
            </a:r>
            <a:r>
              <a:rPr lang="en-US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networks from a set of </a:t>
            </a:r>
            <a:r>
              <a:rPr lang="fr-FR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« building blocks »</a:t>
            </a:r>
            <a:r>
              <a:rPr lang="fr-FR" sz="2400" b="1" dirty="0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.</a:t>
            </a:r>
          </a:p>
          <a:p>
            <a:pPr lvl="1"/>
            <a:r>
              <a:rPr lang="en-US" sz="2400" dirty="0">
                <a:latin typeface="Century Schoolbook" panose="02040604050505020304" pitchFamily="18" charset="0"/>
              </a:rPr>
              <a:t>Each </a:t>
            </a:r>
            <a:r>
              <a:rPr lang="fr-FR" sz="2400" dirty="0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« building block » </a:t>
            </a:r>
            <a:r>
              <a:rPr lang="en-US" sz="2400" dirty="0">
                <a:latin typeface="Century Schoolbook" panose="02040604050505020304" pitchFamily="18" charset="0"/>
              </a:rPr>
              <a:t>(or object) represents a well-defined small component of the global structure. </a:t>
            </a:r>
          </a:p>
          <a:p>
            <a:pPr lvl="1"/>
            <a:r>
              <a:rPr lang="en-US" sz="2400" dirty="0">
                <a:latin typeface="Century Schoolbook" panose="02040604050505020304" pitchFamily="18" charset="0"/>
              </a:rPr>
              <a:t>Those </a:t>
            </a:r>
            <a:r>
              <a:rPr lang="fr-FR" sz="2400" dirty="0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« building blocks » </a:t>
            </a:r>
            <a:r>
              <a:rPr lang="en-US" sz="2400" dirty="0">
                <a:latin typeface="Century Schoolbook" panose="02040604050505020304" pitchFamily="18" charset="0"/>
              </a:rPr>
              <a:t>are defined and coded in C++, the core language of CANTERA …</a:t>
            </a:r>
          </a:p>
          <a:p>
            <a:pPr lvl="1"/>
            <a:r>
              <a:rPr lang="en-US" sz="2400" b="1" dirty="0">
                <a:latin typeface="Century Schoolbook" panose="02040604050505020304" pitchFamily="18" charset="0"/>
              </a:rPr>
              <a:t>… But CANTERA provides a user-friendly interface in Python </a:t>
            </a:r>
            <a:r>
              <a:rPr lang="en-US" sz="2400" dirty="0">
                <a:latin typeface="Century Schoolbook" panose="02040604050505020304" pitchFamily="18" charset="0"/>
              </a:rPr>
              <a:t>(or </a:t>
            </a:r>
            <a:r>
              <a:rPr lang="en-US" sz="2400" dirty="0" err="1">
                <a:latin typeface="Century Schoolbook" panose="02040604050505020304" pitchFamily="18" charset="0"/>
              </a:rPr>
              <a:t>Matlab</a:t>
            </a:r>
            <a:r>
              <a:rPr lang="en-US" sz="2400" dirty="0">
                <a:latin typeface="Century Schoolbook" panose="02040604050505020304" pitchFamily="18" charset="0"/>
              </a:rPr>
              <a:t>, or FORTRAN)</a:t>
            </a:r>
            <a:endParaRPr lang="fr-FR" sz="2400" dirty="0">
              <a:latin typeface="Century Schoolbook" panose="020406040505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E73239-04AB-B841-ADA3-F73899ADB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751833"/>
          </a:xfrm>
          <a:ln>
            <a:noFill/>
          </a:ln>
        </p:spPr>
        <p:txBody>
          <a:bodyPr/>
          <a:lstStyle/>
          <a:p>
            <a:r>
              <a:rPr lang="fr-FR" i="1" dirty="0" err="1">
                <a:latin typeface="Century Schoolbook" panose="02040604050505020304" pitchFamily="18" charset="0"/>
              </a:rPr>
              <a:t>What</a:t>
            </a:r>
            <a:r>
              <a:rPr lang="fr-FR" i="1" dirty="0">
                <a:latin typeface="Century Schoolbook" panose="02040604050505020304" pitchFamily="18" charset="0"/>
              </a:rPr>
              <a:t> </a:t>
            </a:r>
            <a:r>
              <a:rPr lang="fr-FR" i="1" dirty="0" err="1">
                <a:latin typeface="Century Schoolbook" panose="02040604050505020304" pitchFamily="18" charset="0"/>
              </a:rPr>
              <a:t>is</a:t>
            </a:r>
            <a:r>
              <a:rPr lang="fr-FR" i="1" dirty="0">
                <a:latin typeface="Century Schoolbook" panose="02040604050505020304" pitchFamily="18" charset="0"/>
              </a:rPr>
              <a:t> CANTERA ?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4641BE1-9750-8547-BA8C-E1B103AEA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61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fr-FR" i="1" dirty="0" err="1">
                <a:latin typeface="Century Schoolbook" panose="02040604050505020304" pitchFamily="18" charset="0"/>
              </a:rPr>
              <a:t>What</a:t>
            </a:r>
            <a:r>
              <a:rPr lang="fr-FR" i="1" dirty="0">
                <a:latin typeface="Century Schoolbook" panose="02040604050505020304" pitchFamily="18" charset="0"/>
              </a:rPr>
              <a:t> </a:t>
            </a:r>
            <a:r>
              <a:rPr lang="fr-FR" i="1" dirty="0" err="1">
                <a:latin typeface="Century Schoolbook" panose="02040604050505020304" pitchFamily="18" charset="0"/>
              </a:rPr>
              <a:t>is</a:t>
            </a:r>
            <a:r>
              <a:rPr lang="fr-FR" i="1" dirty="0">
                <a:latin typeface="Century Schoolbook" panose="02040604050505020304" pitchFamily="18" charset="0"/>
              </a:rPr>
              <a:t> CANTERA ?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91680" y="5054429"/>
            <a:ext cx="2592288" cy="8640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Output (.csv, .</a:t>
            </a:r>
            <a:r>
              <a:rPr lang="fr-FR" dirty="0" err="1">
                <a:latin typeface="Century Schoolbook" panose="02040604050505020304" pitchFamily="18" charset="0"/>
              </a:rPr>
              <a:t>png</a:t>
            </a:r>
            <a:r>
              <a:rPr lang="fr-FR" dirty="0">
                <a:latin typeface="Century Schoolbook" panose="02040604050505020304" pitchFamily="18" charset="0"/>
              </a:rPr>
              <a:t>, …)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91680" y="3181294"/>
            <a:ext cx="2592288" cy="8640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000" u="sng" dirty="0">
                <a:solidFill>
                  <a:srgbClr val="FF0000"/>
                </a:solidFill>
                <a:latin typeface="Century Schoolbook" panose="02040604050505020304" pitchFamily="18" charset="0"/>
              </a:rPr>
              <a:t>Script file </a:t>
            </a:r>
          </a:p>
          <a:p>
            <a:pPr algn="ctr"/>
            <a:r>
              <a:rPr lang="fr-FR" sz="2000" u="sng" dirty="0">
                <a:solidFill>
                  <a:srgbClr val="FF0000"/>
                </a:solidFill>
                <a:latin typeface="Century Schoolbook" panose="02040604050505020304" pitchFamily="18" charset="0"/>
              </a:rPr>
              <a:t>(</a:t>
            </a:r>
            <a:r>
              <a:rPr lang="fr-FR" sz="2000" b="1" u="sng" dirty="0">
                <a:solidFill>
                  <a:srgbClr val="FF0000"/>
                </a:solidFill>
                <a:latin typeface="Century Schoolbook" panose="02040604050505020304" pitchFamily="18" charset="0"/>
              </a:rPr>
              <a:t>Python</a:t>
            </a:r>
            <a:r>
              <a:rPr lang="fr-FR" sz="2000" u="sng" dirty="0">
                <a:solidFill>
                  <a:srgbClr val="FF0000"/>
                </a:solidFill>
                <a:latin typeface="Century Schoolbook" panose="02040604050505020304" pitchFamily="18" charset="0"/>
              </a:rPr>
              <a:t>, C++, …)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91680" y="1347771"/>
            <a:ext cx="2592288" cy="8640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Data file </a:t>
            </a:r>
          </a:p>
          <a:p>
            <a:pPr algn="ctr"/>
            <a:r>
              <a:rPr lang="fr-FR" i="1" dirty="0">
                <a:latin typeface="Century Schoolbook" panose="02040604050505020304" pitchFamily="18" charset="0"/>
              </a:rPr>
              <a:t>(thermo, transport, </a:t>
            </a:r>
            <a:r>
              <a:rPr lang="fr-FR" i="1" dirty="0" err="1">
                <a:latin typeface="Century Schoolbook" panose="02040604050505020304" pitchFamily="18" charset="0"/>
              </a:rPr>
              <a:t>mechanism</a:t>
            </a:r>
            <a:r>
              <a:rPr lang="fr-FR" i="1" dirty="0">
                <a:latin typeface="Century Schoolbook" panose="02040604050505020304" pitchFamily="18" charset="0"/>
              </a:rPr>
              <a:t>)</a:t>
            </a:r>
          </a:p>
        </p:txBody>
      </p:sp>
      <p:sp>
        <p:nvSpPr>
          <p:cNvPr id="16" name="Rectangle à coins arrondis 15"/>
          <p:cNvSpPr/>
          <p:nvPr/>
        </p:nvSpPr>
        <p:spPr>
          <a:xfrm>
            <a:off x="6629536" y="3285870"/>
            <a:ext cx="2340260" cy="65494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latin typeface="Century Schoolbook" panose="02040604050505020304" pitchFamily="18" charset="0"/>
              </a:rPr>
              <a:t>CANTERA</a:t>
            </a:r>
          </a:p>
        </p:txBody>
      </p:sp>
      <p:cxnSp>
        <p:nvCxnSpPr>
          <p:cNvPr id="18" name="Connecteur droit avec flèche 17"/>
          <p:cNvCxnSpPr>
            <a:cxnSpLocks/>
            <a:stCxn id="14" idx="3"/>
            <a:endCxn id="16" idx="1"/>
          </p:cNvCxnSpPr>
          <p:nvPr/>
        </p:nvCxnSpPr>
        <p:spPr>
          <a:xfrm>
            <a:off x="4283968" y="3613342"/>
            <a:ext cx="2345568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15" idx="2"/>
            <a:endCxn id="14" idx="0"/>
          </p:cNvCxnSpPr>
          <p:nvPr/>
        </p:nvCxnSpPr>
        <p:spPr>
          <a:xfrm>
            <a:off x="2987824" y="2211867"/>
            <a:ext cx="0" cy="969427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14" idx="2"/>
            <a:endCxn id="13" idx="0"/>
          </p:cNvCxnSpPr>
          <p:nvPr/>
        </p:nvCxnSpPr>
        <p:spPr>
          <a:xfrm>
            <a:off x="2987824" y="4045390"/>
            <a:ext cx="0" cy="100903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3" name="Connecteur en angle 42"/>
          <p:cNvCxnSpPr>
            <a:stCxn id="13" idx="1"/>
            <a:endCxn id="14" idx="1"/>
          </p:cNvCxnSpPr>
          <p:nvPr/>
        </p:nvCxnSpPr>
        <p:spPr>
          <a:xfrm rot="10800000">
            <a:off x="1691680" y="3613343"/>
            <a:ext cx="12700" cy="1873135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4716016" y="2796573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i="1" dirty="0" err="1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Functions</a:t>
            </a:r>
            <a:r>
              <a:rPr lang="fr-FR" sz="2200" b="1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fr-FR" sz="22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on </a:t>
            </a:r>
            <a:r>
              <a:rPr lang="fr-FR" sz="2200" i="1" dirty="0" err="1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objects</a:t>
            </a:r>
            <a:endParaRPr lang="fr-FR" sz="2200" i="1" dirty="0">
              <a:solidFill>
                <a:schemeClr val="bg1">
                  <a:lumMod val="50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930147" y="4066074"/>
            <a:ext cx="26282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i="1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Everything</a:t>
            </a:r>
            <a:r>
              <a:rPr lang="fr-FR" sz="2200" i="1" dirty="0">
                <a:solidFill>
                  <a:srgbClr val="FF0000"/>
                </a:solidFill>
                <a:latin typeface="Century Schoolbook" panose="02040604050505020304" pitchFamily="18" charset="0"/>
              </a:rPr>
              <a:t> </a:t>
            </a:r>
            <a:r>
              <a:rPr lang="fr-FR" sz="2200" i="1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goes</a:t>
            </a:r>
            <a:r>
              <a:rPr lang="fr-FR" sz="2200" i="1" dirty="0">
                <a:solidFill>
                  <a:srgbClr val="FF0000"/>
                </a:solidFill>
                <a:latin typeface="Century Schoolbook" panose="02040604050505020304" pitchFamily="18" charset="0"/>
              </a:rPr>
              <a:t> </a:t>
            </a:r>
            <a:r>
              <a:rPr lang="fr-FR" sz="2200" i="1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through</a:t>
            </a:r>
            <a:r>
              <a:rPr lang="fr-FR" sz="2200" i="1" dirty="0">
                <a:solidFill>
                  <a:srgbClr val="FF0000"/>
                </a:solidFill>
                <a:latin typeface="Century Schoolbook" panose="02040604050505020304" pitchFamily="18" charset="0"/>
              </a:rPr>
              <a:t> the script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AB14E506-A324-124B-84A1-BBEA33FF925D}"/>
              </a:ext>
            </a:extLst>
          </p:cNvPr>
          <p:cNvSpPr txBox="1"/>
          <p:nvPr/>
        </p:nvSpPr>
        <p:spPr>
          <a:xfrm>
            <a:off x="101284" y="4099475"/>
            <a:ext cx="12961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Restore</a:t>
            </a:r>
            <a:r>
              <a:rPr lang="fr-FR" sz="2200" i="1" dirty="0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 a </a:t>
            </a:r>
            <a:r>
              <a:rPr lang="fr-FR" sz="2200" i="1" dirty="0" err="1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flame</a:t>
            </a:r>
            <a:endParaRPr lang="fr-FR" sz="2200" i="1" dirty="0">
              <a:solidFill>
                <a:schemeClr val="bg1">
                  <a:lumMod val="50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6" name="Espace réservé du numéro de diapositive 35">
            <a:extLst>
              <a:ext uri="{FF2B5EF4-FFF2-40B4-BE49-F238E27FC236}">
                <a16:creationId xmlns:a16="http://schemas.microsoft.com/office/drawing/2014/main" id="{23740F83-5441-234D-B4A8-CC9E2A97E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80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44" grpId="0"/>
      <p:bldP spid="3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fr-FR" dirty="0" err="1">
                <a:latin typeface="Century Schoolbook" panose="02040604050505020304" pitchFamily="18" charset="0"/>
              </a:rPr>
              <a:t>Why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dirty="0" err="1">
                <a:latin typeface="Century Schoolbook" panose="02040604050505020304" pitchFamily="18" charset="0"/>
              </a:rPr>
              <a:t>is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dirty="0" err="1">
                <a:latin typeface="Century Schoolbook" panose="02040604050505020304" pitchFamily="18" charset="0"/>
              </a:rPr>
              <a:t>it</a:t>
            </a:r>
            <a:r>
              <a:rPr lang="fr-FR" dirty="0">
                <a:latin typeface="Century Schoolbook" panose="02040604050505020304" pitchFamily="18" charset="0"/>
              </a:rPr>
              <a:t> a good </a:t>
            </a:r>
            <a:r>
              <a:rPr lang="fr-FR" dirty="0" err="1">
                <a:latin typeface="Century Schoolbook" panose="02040604050505020304" pitchFamily="18" charset="0"/>
              </a:rPr>
              <a:t>choice</a:t>
            </a:r>
            <a:r>
              <a:rPr lang="fr-FR" dirty="0">
                <a:latin typeface="Century Schoolbook" panose="02040604050505020304" pitchFamily="18" charset="0"/>
              </a:rPr>
              <a:t>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00202"/>
            <a:ext cx="8363272" cy="452596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ü"/>
            </a:pPr>
            <a:r>
              <a:rPr lang="fr-FR" sz="2400" dirty="0">
                <a:latin typeface="Century Schoolbook" panose="02040604050505020304" pitchFamily="18" charset="0"/>
              </a:rPr>
              <a:t>CANTERA </a:t>
            </a:r>
            <a:r>
              <a:rPr lang="en-US" sz="2400" dirty="0">
                <a:latin typeface="Century Schoolbook" panose="02040604050505020304" pitchFamily="18" charset="0"/>
              </a:rPr>
              <a:t>has 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entury Schoolbook" panose="02040604050505020304" pitchFamily="18" charset="0"/>
              </a:rPr>
              <a:t>most of the functionality of the familiar CHEMKIN-II </a:t>
            </a:r>
            <a:r>
              <a:rPr lang="en-US" sz="2400" dirty="0">
                <a:latin typeface="Century Schoolbook" panose="02040604050505020304" pitchFamily="18" charset="0"/>
              </a:rPr>
              <a:t>+ additional capabilities (non-ideal phases, multiphase equilibrium, electrochemistry…) See </a:t>
            </a:r>
            <a:r>
              <a:rPr lang="en-US" sz="2400" dirty="0">
                <a:latin typeface="Century Schoolbook" panose="02040604050505020304" pitchFamily="18" charset="0"/>
                <a:hlinkClick r:id="rId3" action="ppaction://hlinksldjump"/>
              </a:rPr>
              <a:t>appendix</a:t>
            </a:r>
            <a:r>
              <a:rPr lang="en-US" sz="2400" dirty="0">
                <a:latin typeface="Century Schoolbook" panose="02040604050505020304" pitchFamily="18" charset="0"/>
              </a:rPr>
              <a:t> to know more the difference between CANTERA and CHEMKIN.</a:t>
            </a:r>
          </a:p>
          <a:p>
            <a:pPr>
              <a:buFont typeface="Wingdings" charset="2"/>
              <a:buChar char="ü"/>
            </a:pPr>
            <a:r>
              <a:rPr lang="en-US" sz="2400" b="1" dirty="0">
                <a:solidFill>
                  <a:srgbClr val="4F6228"/>
                </a:solidFill>
                <a:latin typeface="Century Schoolbook" panose="02040604050505020304" pitchFamily="18" charset="0"/>
              </a:rPr>
              <a:t>CANTERA can (re)use CHEMKIN files</a:t>
            </a:r>
            <a:r>
              <a:rPr lang="en-US" sz="2400" dirty="0">
                <a:solidFill>
                  <a:srgbClr val="4F6228"/>
                </a:solidFill>
                <a:latin typeface="Century Schoolbook" panose="02040604050505020304" pitchFamily="18" charset="0"/>
              </a:rPr>
              <a:t> </a:t>
            </a:r>
            <a:r>
              <a:rPr lang="en-US" sz="2400" dirty="0">
                <a:latin typeface="Century Schoolbook" panose="02040604050505020304" pitchFamily="18" charset="0"/>
              </a:rPr>
              <a:t>(libraries, mechanisms …). </a:t>
            </a:r>
          </a:p>
          <a:p>
            <a:pPr>
              <a:buFont typeface="Wingdings" charset="2"/>
              <a:buChar char="ü"/>
            </a:pPr>
            <a:r>
              <a:rPr lang="en-US" sz="2400" dirty="0">
                <a:latin typeface="Century Schoolbook" panose="02040604050505020304" pitchFamily="18" charset="0"/>
              </a:rPr>
              <a:t>Users can interface with Cantera through Python, C++, the </a:t>
            </a:r>
            <a:r>
              <a:rPr lang="en-US" sz="2400" dirty="0" err="1">
                <a:latin typeface="Century Schoolbook" panose="02040604050505020304" pitchFamily="18" charset="0"/>
              </a:rPr>
              <a:t>Matlab</a:t>
            </a:r>
            <a:r>
              <a:rPr lang="en-US" sz="2400" dirty="0">
                <a:latin typeface="Century Schoolbook" panose="02040604050505020304" pitchFamily="18" charset="0"/>
              </a:rPr>
              <a:t> toolbox and Fortran as well : </a:t>
            </a:r>
            <a:r>
              <a:rPr lang="en-US" sz="2400" b="1" dirty="0">
                <a:solidFill>
                  <a:srgbClr val="4F6228"/>
                </a:solidFill>
                <a:latin typeface="Century Schoolbook" panose="02040604050505020304" pitchFamily="18" charset="0"/>
              </a:rPr>
              <a:t>no language excuse !</a:t>
            </a:r>
          </a:p>
          <a:p>
            <a:pPr>
              <a:buFont typeface="Wingdings" charset="2"/>
              <a:buChar char="ü"/>
            </a:pPr>
            <a:r>
              <a:rPr lang="en-US" sz="2400" dirty="0">
                <a:latin typeface="Century Schoolbook" panose="02040604050505020304" pitchFamily="18" charset="0"/>
              </a:rPr>
              <a:t>Those interfaces are only front ends; calculations are done in an optimized, compiled code that is really efficient and fast.</a:t>
            </a:r>
          </a:p>
          <a:p>
            <a:pPr>
              <a:buFont typeface="Wingdings" charset="2"/>
              <a:buChar char="ü"/>
            </a:pPr>
            <a:r>
              <a:rPr lang="en-US" sz="2400" b="1" dirty="0">
                <a:solidFill>
                  <a:srgbClr val="4F6228"/>
                </a:solidFill>
                <a:latin typeface="Century Schoolbook" panose="02040604050505020304" pitchFamily="18" charset="0"/>
              </a:rPr>
              <a:t>Basically, it is possible to create anything that pops into your head …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002B63-4906-1F42-BBAC-8E62E14E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13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fr-FR" dirty="0" err="1">
                <a:latin typeface="Century Schoolbook" panose="02040604050505020304" pitchFamily="18" charset="0"/>
              </a:rPr>
              <a:t>Why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dirty="0" err="1">
                <a:latin typeface="Century Schoolbook" panose="02040604050505020304" pitchFamily="18" charset="0"/>
              </a:rPr>
              <a:t>is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dirty="0" err="1">
                <a:latin typeface="Century Schoolbook" panose="02040604050505020304" pitchFamily="18" charset="0"/>
              </a:rPr>
              <a:t>it</a:t>
            </a:r>
            <a:r>
              <a:rPr lang="fr-FR" dirty="0">
                <a:latin typeface="Century Schoolbook" panose="02040604050505020304" pitchFamily="18" charset="0"/>
              </a:rPr>
              <a:t> a good </a:t>
            </a:r>
            <a:r>
              <a:rPr lang="fr-FR" dirty="0" err="1">
                <a:latin typeface="Century Schoolbook" panose="02040604050505020304" pitchFamily="18" charset="0"/>
              </a:rPr>
              <a:t>choice</a:t>
            </a:r>
            <a:r>
              <a:rPr lang="fr-FR" dirty="0">
                <a:latin typeface="Century Schoolbook" panose="02040604050505020304" pitchFamily="18" charset="0"/>
              </a:rPr>
              <a:t>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100000"/>
              <a:buFont typeface="Wingdings" charset="2"/>
              <a:buChar char=""/>
            </a:pPr>
            <a:r>
              <a:rPr lang="fr-FR" sz="2600" b="1" dirty="0">
                <a:solidFill>
                  <a:schemeClr val="accent2"/>
                </a:solidFill>
                <a:latin typeface="Century Schoolbook" panose="02040604050505020304" pitchFamily="18" charset="0"/>
              </a:rPr>
              <a:t>On the </a:t>
            </a:r>
            <a:r>
              <a:rPr lang="fr-FR" sz="2600" b="1" dirty="0" err="1">
                <a:solidFill>
                  <a:schemeClr val="accent2"/>
                </a:solidFill>
                <a:latin typeface="Century Schoolbook" panose="02040604050505020304" pitchFamily="18" charset="0"/>
              </a:rPr>
              <a:t>downside</a:t>
            </a:r>
            <a:r>
              <a:rPr lang="fr-FR" sz="2600" b="1" dirty="0">
                <a:solidFill>
                  <a:schemeClr val="accent2"/>
                </a:solidFill>
                <a:latin typeface="Century Schoolbook" panose="02040604050505020304" pitchFamily="18" charset="0"/>
              </a:rPr>
              <a:t> : </a:t>
            </a:r>
            <a:r>
              <a:rPr lang="fr-FR" sz="2600" dirty="0">
                <a:latin typeface="Century Schoolbook" panose="02040604050505020304" pitchFamily="18" charset="0"/>
              </a:rPr>
              <a:t>CANTERA</a:t>
            </a:r>
            <a:r>
              <a:rPr lang="x-none" sz="2600" dirty="0">
                <a:latin typeface="Century Schoolbook" panose="02040604050505020304" pitchFamily="18" charset="0"/>
              </a:rPr>
              <a:t> does not provide any robust documentation. Basically, everything that exists can be accessed through : </a:t>
            </a:r>
            <a:r>
              <a:rPr lang="fr-FR" sz="2600" dirty="0">
                <a:latin typeface="Century Schoolbook" panose="02040604050505020304" pitchFamily="18" charset="0"/>
                <a:hlinkClick r:id="rId3"/>
              </a:rPr>
              <a:t>http://www.cantera.org</a:t>
            </a:r>
            <a:endParaRPr lang="fr-FR" sz="2600" dirty="0">
              <a:latin typeface="Century Schoolbook" panose="02040604050505020304" pitchFamily="18" charset="0"/>
            </a:endParaRPr>
          </a:p>
          <a:p>
            <a:pPr>
              <a:buFont typeface="Wingdings" charset="2"/>
              <a:buChar char="ü"/>
            </a:pPr>
            <a:r>
              <a:rPr lang="x-none" sz="2600" b="1" dirty="0">
                <a:solidFill>
                  <a:srgbClr val="4F6228"/>
                </a:solidFill>
                <a:latin typeface="Century Schoolbook" panose="02040604050505020304" pitchFamily="18" charset="0"/>
              </a:rPr>
              <a:t>But</a:t>
            </a:r>
            <a:r>
              <a:rPr lang="x-none" sz="2600" dirty="0">
                <a:solidFill>
                  <a:srgbClr val="4F6228"/>
                </a:solidFill>
                <a:latin typeface="Century Schoolbook" panose="02040604050505020304" pitchFamily="18" charset="0"/>
              </a:rPr>
              <a:t> </a:t>
            </a:r>
            <a:r>
              <a:rPr lang="x-none" sz="2600" dirty="0">
                <a:latin typeface="Century Schoolbook" panose="02040604050505020304" pitchFamily="18" charset="0"/>
              </a:rPr>
              <a:t>there is </a:t>
            </a:r>
            <a:r>
              <a:rPr lang="x-none" sz="2600" b="1" dirty="0">
                <a:solidFill>
                  <a:srgbClr val="4F6228"/>
                </a:solidFill>
                <a:latin typeface="Century Schoolbook" panose="02040604050505020304" pitchFamily="18" charset="0"/>
              </a:rPr>
              <a:t>a big community of users</a:t>
            </a:r>
            <a:r>
              <a:rPr lang="x-none" sz="2600" dirty="0">
                <a:latin typeface="Century Schoolbook" panose="02040604050505020304" pitchFamily="18" charset="0"/>
              </a:rPr>
              <a:t>, they will help solve all bugs and scripting issues : </a:t>
            </a:r>
            <a:r>
              <a:rPr lang="x-none" sz="2600" b="1" dirty="0">
                <a:latin typeface="Century Schoolbook" panose="02040604050505020304" pitchFamily="18" charset="0"/>
              </a:rPr>
              <a:t>cantera google group</a:t>
            </a:r>
          </a:p>
          <a:p>
            <a:pPr>
              <a:buFont typeface="Wingdings" charset="2"/>
              <a:buChar char="ü"/>
            </a:pPr>
            <a:r>
              <a:rPr lang="x-none" sz="2600" b="1" dirty="0">
                <a:solidFill>
                  <a:srgbClr val="4F6228"/>
                </a:solidFill>
                <a:latin typeface="Century Schoolbook" panose="02040604050505020304" pitchFamily="18" charset="0"/>
              </a:rPr>
              <a:t>CANTERA comes with a series of scripts and examples </a:t>
            </a:r>
            <a:r>
              <a:rPr lang="x-none" sz="2600" dirty="0">
                <a:latin typeface="Century Schoolbook" panose="02040604050505020304" pitchFamily="18" charset="0"/>
              </a:rPr>
              <a:t>in all of the interface languages : currently </a:t>
            </a:r>
            <a:r>
              <a:rPr lang="x-none" sz="2600" b="1" dirty="0">
                <a:latin typeface="Century Schoolbook" panose="02040604050505020304" pitchFamily="18" charset="0"/>
              </a:rPr>
              <a:t>in the folder ‘samples’</a:t>
            </a:r>
            <a:endParaRPr lang="en-US" sz="2600" b="1" dirty="0">
              <a:latin typeface="Century Schoolbook" panose="020406040505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3DCBE7-0BC0-234E-80EB-98C829728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969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>
                <a:latin typeface="Century Schoolbook" panose="02040604050505020304" pitchFamily="18" charset="0"/>
              </a:rPr>
              <a:t>How will it be helpful to you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latin typeface="Century Schoolbook" panose="02040604050505020304" pitchFamily="18" charset="0"/>
              </a:rPr>
              <a:t>1. Validation phase</a:t>
            </a:r>
          </a:p>
          <a:p>
            <a:pPr>
              <a:buFont typeface="Wingdings" pitchFamily="2" charset="2"/>
              <a:buChar char="ü"/>
            </a:pPr>
            <a:r>
              <a:rPr lang="en-GB" sz="2000" b="1" dirty="0">
                <a:latin typeface="Century Schoolbook" panose="02040604050505020304" pitchFamily="18" charset="0"/>
              </a:rPr>
              <a:t>Compare different chemistries with CANTERA</a:t>
            </a:r>
            <a:r>
              <a:rPr lang="en-GB" sz="2000" dirty="0">
                <a:latin typeface="Century Schoolbook" panose="02040604050505020304" pitchFamily="18" charset="0"/>
              </a:rPr>
              <a:t>, including skeletal and reduced chemistries, in a fast and efficient way.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938750"/>
            <a:ext cx="91440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¹ K. Narayanaswamy, G. Blanquart, H. Pitsch "A consistent chemical mechanism for oxidation of substituted aromatic species “. Combustion and Flame, Vol.157 pp. 1879–1898, 2010  </a:t>
            </a:r>
          </a:p>
          <a:p>
            <a:endParaRPr lang="en-GB" sz="1100"/>
          </a:p>
        </p:txBody>
      </p:sp>
      <p:pic>
        <p:nvPicPr>
          <p:cNvPr id="4" name="Image 3" descr="compa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" t="13635" r="6930" b="7199"/>
          <a:stretch/>
        </p:blipFill>
        <p:spPr>
          <a:xfrm>
            <a:off x="323529" y="2276872"/>
            <a:ext cx="5338936" cy="3709124"/>
          </a:xfrm>
          <a:prstGeom prst="rect">
            <a:avLst/>
          </a:prstGeom>
        </p:spPr>
      </p:pic>
      <p:pic>
        <p:nvPicPr>
          <p:cNvPr id="6" name="Image 5" descr="compa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72" t="-2" r="9267" b="87049"/>
          <a:stretch/>
        </p:blipFill>
        <p:spPr>
          <a:xfrm>
            <a:off x="5796136" y="2466944"/>
            <a:ext cx="2525852" cy="888307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809050" y="4436280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>
                <a:latin typeface="Century Schoolbook" panose="02040604050505020304" pitchFamily="18" charset="0"/>
              </a:rPr>
              <a:t>Example of laminar flame speed comparison between different mechanism for C2H4/Air oxydation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971600" y="2708920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P = 3 bars,</a:t>
            </a:r>
          </a:p>
          <a:p>
            <a:r>
              <a:rPr lang="en-GB"/>
              <a:t>T = 500 K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2699792" y="5013176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P = 3 bars,</a:t>
            </a:r>
          </a:p>
          <a:p>
            <a:r>
              <a:rPr lang="en-GB"/>
              <a:t>T = 300 K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7740352" y="2276872"/>
            <a:ext cx="288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aseline="30000" dirty="0"/>
              <a:t>1</a:t>
            </a:r>
          </a:p>
        </p:txBody>
      </p:sp>
      <p:sp>
        <p:nvSpPr>
          <p:cNvPr id="12" name="Espace réservé du pied de page 11">
            <a:extLst>
              <a:ext uri="{FF2B5EF4-FFF2-40B4-BE49-F238E27FC236}">
                <a16:creationId xmlns:a16="http://schemas.microsoft.com/office/drawing/2014/main" id="{95CC4D51-A438-DA4B-8C36-B6CC4F34A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Jonathan WIRTZ, Théo OGIER - PhD CERFACS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4F6FBB68-4882-7D45-B83C-B513B5B2B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GB">
                <a:latin typeface="Century Schoolbook" panose="02040604050505020304" pitchFamily="18" charset="0"/>
              </a:rPr>
              <a:t>How will it be helpful to you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3672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b="1" dirty="0">
                <a:latin typeface="Century Schoolbook" panose="02040604050505020304" pitchFamily="18" charset="0"/>
              </a:rPr>
              <a:t>1. Validation phase</a:t>
            </a:r>
            <a:endParaRPr lang="en-GB" sz="1600" dirty="0">
              <a:latin typeface="Century Schoolbook" panose="02040604050505020304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GB" sz="2000" b="1" dirty="0">
                <a:latin typeface="Century Schoolbook" panose="02040604050505020304" pitchFamily="18" charset="0"/>
              </a:rPr>
              <a:t>Simulate chemistry-related combustion features </a:t>
            </a:r>
            <a:r>
              <a:rPr lang="en-GB" sz="2000" dirty="0">
                <a:latin typeface="Century Schoolbook" panose="02040604050505020304" pitchFamily="18" charset="0"/>
              </a:rPr>
              <a:t>directly</a:t>
            </a:r>
          </a:p>
          <a:p>
            <a:pPr lvl="1">
              <a:buFont typeface="Calibri" pitchFamily="34" charset="0"/>
              <a:buChar char="–"/>
            </a:pPr>
            <a:r>
              <a:rPr lang="en-GB" sz="1600" b="1" dirty="0">
                <a:latin typeface="Century Schoolbook" panose="02040604050505020304" pitchFamily="18" charset="0"/>
              </a:rPr>
              <a:t>Evaluate the impact of simplified transport model </a:t>
            </a:r>
            <a:r>
              <a:rPr lang="en-GB" sz="1600" dirty="0">
                <a:latin typeface="Century Schoolbook" panose="02040604050505020304" pitchFamily="18" charset="0"/>
              </a:rPr>
              <a:t>(constant Schmidt number, fitted viscosity …)</a:t>
            </a:r>
          </a:p>
          <a:p>
            <a:pPr lvl="1">
              <a:buFont typeface="Calibri" pitchFamily="34" charset="0"/>
              <a:buChar char="–"/>
            </a:pPr>
            <a:r>
              <a:rPr lang="en-GB" sz="1600" b="1" dirty="0">
                <a:latin typeface="Century Schoolbook" panose="02040604050505020304" pitchFamily="18" charset="0"/>
              </a:rPr>
              <a:t>Develop and test various combustion models</a:t>
            </a:r>
            <a:r>
              <a:rPr lang="en-GB" sz="1600" dirty="0">
                <a:latin typeface="Century Schoolbook" panose="02040604050505020304" pitchFamily="18" charset="0"/>
              </a:rPr>
              <a:t>. At CERFACS, we use a flame front thickening option (DTFLES) in our CFD code AVBP</a:t>
            </a:r>
          </a:p>
          <a:p>
            <a:pPr lvl="1">
              <a:buFont typeface="Calibri" pitchFamily="34" charset="0"/>
              <a:buChar char="–"/>
            </a:pPr>
            <a:r>
              <a:rPr lang="en-GB" sz="1600" b="1" dirty="0">
                <a:latin typeface="Century Schoolbook" panose="02040604050505020304" pitchFamily="18" charset="0"/>
              </a:rPr>
              <a:t>Evaluate the effects of strain on flame </a:t>
            </a:r>
            <a:r>
              <a:rPr lang="en-GB" sz="1600" b="1" dirty="0" err="1">
                <a:latin typeface="Century Schoolbook" panose="02040604050505020304" pitchFamily="18" charset="0"/>
              </a:rPr>
              <a:t>behavior</a:t>
            </a:r>
            <a:r>
              <a:rPr lang="en-GB" sz="1600" dirty="0">
                <a:latin typeface="Century Schoolbook" panose="02040604050505020304" pitchFamily="18" charset="0"/>
              </a:rPr>
              <a:t>: axisymmetric stagnation flows reduce to pseudo 1D simulations (</a:t>
            </a:r>
            <a:r>
              <a:rPr lang="en-GB" sz="1600" dirty="0" err="1">
                <a:latin typeface="Century Schoolbook" panose="02040604050505020304" pitchFamily="18" charset="0"/>
              </a:rPr>
              <a:t>counterflow</a:t>
            </a:r>
            <a:r>
              <a:rPr lang="en-GB" sz="1600" dirty="0">
                <a:latin typeface="Century Schoolbook" panose="02040604050505020304" pitchFamily="18" charset="0"/>
              </a:rPr>
              <a:t> flames)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FFA8A17-B0BA-804F-AC3F-D3A1697B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844B40-5EF8-8849-B8CF-1E8B136A4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70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GB">
                <a:latin typeface="Century Schoolbook" panose="02040604050505020304" pitchFamily="18" charset="0"/>
              </a:rPr>
              <a:t>How will it be helpful to you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3456384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tx1"/>
              </a:buClr>
              <a:buSzPct val="100000"/>
              <a:buAutoNum type="arabicPeriod"/>
            </a:pPr>
            <a:r>
              <a:rPr lang="en-GB" sz="2400" b="1" dirty="0">
                <a:latin typeface="Century Schoolbook" panose="02040604050505020304" pitchFamily="18" charset="0"/>
              </a:rPr>
              <a:t>Validation phase</a:t>
            </a:r>
          </a:p>
          <a:p>
            <a:pPr marL="457200" indent="-457200">
              <a:buClr>
                <a:schemeClr val="tx1"/>
              </a:buClr>
              <a:buSzPct val="100000"/>
              <a:buAutoNum type="arabicPeriod"/>
            </a:pPr>
            <a:r>
              <a:rPr lang="en-GB" sz="2400" b="1" dirty="0">
                <a:latin typeface="Century Schoolbook" panose="02040604050505020304" pitchFamily="18" charset="0"/>
              </a:rPr>
              <a:t>Reduce some chemistries</a:t>
            </a:r>
            <a:endParaRPr lang="en-GB" sz="2000" b="1" dirty="0">
              <a:latin typeface="Century Schoolbook" panose="02040604050505020304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GB" sz="2000" b="1" dirty="0">
                <a:latin typeface="Century Schoolbook" panose="02040604050505020304" pitchFamily="18" charset="0"/>
              </a:rPr>
              <a:t>Reduce chemistries </a:t>
            </a:r>
          </a:p>
          <a:p>
            <a:pPr lvl="1">
              <a:buFont typeface="Calibri" pitchFamily="34" charset="0"/>
              <a:buChar char="–"/>
            </a:pPr>
            <a:r>
              <a:rPr lang="en-GB" sz="1600" b="1" dirty="0">
                <a:latin typeface="Century Schoolbook" panose="02040604050505020304" pitchFamily="18" charset="0"/>
              </a:rPr>
              <a:t>Implement your own via the main script </a:t>
            </a:r>
            <a:r>
              <a:rPr lang="en-GB" sz="1600" dirty="0">
                <a:latin typeface="Century Schoolbook" panose="02040604050505020304" pitchFamily="18" charset="0"/>
              </a:rPr>
              <a:t>(Sensitivity Analysis, …)</a:t>
            </a:r>
          </a:p>
          <a:p>
            <a:pPr lvl="1">
              <a:buFont typeface="Calibri" pitchFamily="34" charset="0"/>
              <a:buChar char="–"/>
            </a:pPr>
            <a:r>
              <a:rPr lang="en-GB" sz="1600" b="1" dirty="0">
                <a:latin typeface="Century Schoolbook" panose="02040604050505020304" pitchFamily="18" charset="0"/>
              </a:rPr>
              <a:t>Extract relevant data for post processing </a:t>
            </a:r>
            <a:r>
              <a:rPr lang="en-GB" sz="1600" dirty="0">
                <a:latin typeface="Century Schoolbook" panose="02040604050505020304" pitchFamily="18" charset="0"/>
              </a:rPr>
              <a:t>with reduction tools (ARCANE)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GB" sz="2400" b="1" dirty="0">
              <a:latin typeface="Century Schoolbook" panose="02040604050505020304" pitchFamily="18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FFA8A17-B0BA-804F-AC3F-D3A1697B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3D3B3A-3433-9841-B2BF-277B11137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828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GB">
                <a:latin typeface="Century Schoolbook" panose="02040604050505020304" pitchFamily="18" charset="0"/>
              </a:rPr>
              <a:t>How will it be helpful to you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3456384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tx1"/>
              </a:buClr>
              <a:buSzPct val="100000"/>
              <a:buAutoNum type="arabicPeriod"/>
            </a:pPr>
            <a:r>
              <a:rPr lang="en-GB" sz="2400" b="1" dirty="0">
                <a:latin typeface="Century Schoolbook" panose="02040604050505020304" pitchFamily="18" charset="0"/>
              </a:rPr>
              <a:t>Validation phase</a:t>
            </a:r>
          </a:p>
          <a:p>
            <a:pPr marL="457200" indent="-457200">
              <a:buClr>
                <a:schemeClr val="tx1"/>
              </a:buClr>
              <a:buSzPct val="100000"/>
              <a:buAutoNum type="arabicPeriod"/>
            </a:pPr>
            <a:r>
              <a:rPr lang="en-GB" sz="2400" b="1" dirty="0">
                <a:latin typeface="Century Schoolbook" panose="02040604050505020304" pitchFamily="18" charset="0"/>
              </a:rPr>
              <a:t>Reduce some chemistries</a:t>
            </a:r>
          </a:p>
          <a:p>
            <a:pPr marL="457200" indent="-457200">
              <a:buClr>
                <a:schemeClr val="tx1"/>
              </a:buClr>
              <a:buSzPct val="100000"/>
              <a:buAutoNum type="arabicPeriod"/>
            </a:pPr>
            <a:r>
              <a:rPr lang="en-GB" sz="2400" b="1" dirty="0">
                <a:latin typeface="Century Schoolbook" panose="02040604050505020304" pitchFamily="18" charset="0"/>
              </a:rPr>
              <a:t>Initialization phase for other codes</a:t>
            </a:r>
          </a:p>
          <a:p>
            <a:pPr>
              <a:buFont typeface="Wingdings" pitchFamily="2" charset="2"/>
              <a:buChar char="ü"/>
            </a:pPr>
            <a:r>
              <a:rPr lang="en-GB" sz="2000" dirty="0">
                <a:latin typeface="Century Schoolbook" panose="02040604050505020304" pitchFamily="18" charset="0"/>
              </a:rPr>
              <a:t>Use 1D profiles to initialize a simulation (CFD codes such as AVBP at CERFACS)</a:t>
            </a:r>
          </a:p>
          <a:p>
            <a:pPr>
              <a:buFont typeface="Wingdings" pitchFamily="2" charset="2"/>
              <a:buChar char="ü"/>
            </a:pPr>
            <a:r>
              <a:rPr lang="en-GB" sz="2000" dirty="0">
                <a:latin typeface="Century Schoolbook" panose="02040604050505020304" pitchFamily="18" charset="0"/>
              </a:rPr>
              <a:t>Use 1D profiles to generate </a:t>
            </a:r>
            <a:r>
              <a:rPr lang="en-GB" sz="2000" dirty="0" err="1">
                <a:latin typeface="Century Schoolbook" panose="02040604050505020304" pitchFamily="18" charset="0"/>
              </a:rPr>
              <a:t>flamelet</a:t>
            </a:r>
            <a:r>
              <a:rPr lang="en-GB" sz="2000" dirty="0">
                <a:latin typeface="Century Schoolbook" panose="02040604050505020304" pitchFamily="18" charset="0"/>
              </a:rPr>
              <a:t> tables for use in CFD codes (Mutagen at CORIA)</a:t>
            </a:r>
          </a:p>
          <a:p>
            <a:pPr marL="57150" indent="0">
              <a:buNone/>
            </a:pPr>
            <a:endParaRPr lang="en-GB" sz="20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FFA8A17-B0BA-804F-AC3F-D3A1697B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D65DFA0-3103-8845-AB95-65A54601B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82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8864" y="116632"/>
            <a:ext cx="8229600" cy="1143000"/>
          </a:xfr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GB" sz="3200" dirty="0">
                <a:latin typeface="Century Schoolbook" panose="02040604050505020304" pitchFamily="18" charset="0"/>
              </a:rPr>
              <a:t>Content of the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1944216"/>
          </a:xfrm>
        </p:spPr>
        <p:txBody>
          <a:bodyPr>
            <a:normAutofit fontScale="92500"/>
          </a:bodyPr>
          <a:lstStyle/>
          <a:p>
            <a:pPr marL="571500" indent="-571500">
              <a:buClr>
                <a:schemeClr val="tx1"/>
              </a:buClr>
              <a:buSzPct val="100000"/>
              <a:buFont typeface="+mj-lt"/>
              <a:buAutoNum type="romanUcPeriod"/>
            </a:pPr>
            <a:r>
              <a:rPr lang="en-GB" dirty="0">
                <a:latin typeface="Century Schoolbook" panose="02040604050505020304" pitchFamily="18" charset="0"/>
              </a:rPr>
              <a:t>Presentation of CANTERA</a:t>
            </a:r>
          </a:p>
          <a:p>
            <a:pPr marL="571500" indent="-571500">
              <a:buClr>
                <a:schemeClr val="tx1"/>
              </a:buClr>
              <a:buSzPct val="100000"/>
              <a:buFont typeface="+mj-lt"/>
              <a:buAutoNum type="romanUcPeriod"/>
            </a:pPr>
            <a:r>
              <a:rPr lang="en-GB" b="1" dirty="0">
                <a:latin typeface="Century Schoolbook" panose="02040604050505020304" pitchFamily="18" charset="0"/>
              </a:rPr>
              <a:t>Governing equations and numerical methods</a:t>
            </a:r>
          </a:p>
          <a:p>
            <a:pPr marL="571500" indent="-571500">
              <a:buClr>
                <a:schemeClr val="tx1"/>
              </a:buClr>
              <a:buSzPct val="100000"/>
              <a:buFont typeface="+mj-lt"/>
              <a:buAutoNum type="romanUcPeriod"/>
            </a:pPr>
            <a:r>
              <a:rPr lang="en-GB" dirty="0">
                <a:latin typeface="Century Schoolbook" panose="02040604050505020304" pitchFamily="18" charset="0"/>
              </a:rPr>
              <a:t>Practical use</a:t>
            </a:r>
          </a:p>
          <a:p>
            <a:pPr marL="571500" indent="-571500">
              <a:buClr>
                <a:schemeClr val="tx1"/>
              </a:buClr>
              <a:buSzPct val="100000"/>
              <a:buFont typeface="+mj-lt"/>
              <a:buAutoNum type="romanUcPeriod"/>
            </a:pPr>
            <a:r>
              <a:rPr lang="en-GB" dirty="0">
                <a:latin typeface="Century Schoolbook" panose="02040604050505020304" pitchFamily="18" charset="0"/>
              </a:rPr>
              <a:t>Installation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</p:spPr>
        <p:txBody>
          <a:bodyPr/>
          <a:lstStyle/>
          <a:p>
            <a:r>
              <a:rPr lang="fr-FR"/>
              <a:t>Jonathan WIRTZ, Théo OGIER - PhD CERFACS</a:t>
            </a: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8F827E5-9017-FE48-B418-17C0D2C27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6941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8864" y="116632"/>
            <a:ext cx="8229600" cy="1143000"/>
          </a:xfr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GB" sz="3200" dirty="0">
                <a:latin typeface="Century Schoolbook" panose="02040604050505020304" pitchFamily="18" charset="0"/>
              </a:rPr>
              <a:t>Organisation of the day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</p:spPr>
        <p:txBody>
          <a:bodyPr/>
          <a:lstStyle/>
          <a:p>
            <a:r>
              <a:rPr lang="fr-FR"/>
              <a:t>Jonathan WIRTZ, Théo OGIER - PhD CERFACS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EC4B3F5-BFE2-AE49-9DDA-6660830C3CA2}"/>
              </a:ext>
            </a:extLst>
          </p:cNvPr>
          <p:cNvSpPr txBox="1"/>
          <p:nvPr/>
        </p:nvSpPr>
        <p:spPr>
          <a:xfrm>
            <a:off x="0" y="1591999"/>
            <a:ext cx="905889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entury Schoolbook" panose="02040604050505020304" pitchFamily="18" charset="0"/>
              </a:rPr>
              <a:t>9h30 – 10h30 : Talk about Cantera (J.W)</a:t>
            </a:r>
          </a:p>
          <a:p>
            <a:endParaRPr lang="en-GB" dirty="0">
              <a:latin typeface="Century Schoolbook" panose="02040604050505020304" pitchFamily="18" charset="0"/>
            </a:endParaRPr>
          </a:p>
          <a:p>
            <a:r>
              <a:rPr lang="en-GB" dirty="0">
                <a:latin typeface="Century Schoolbook" panose="02040604050505020304" pitchFamily="18" charset="0"/>
              </a:rPr>
              <a:t>10h30 – 12h30 : </a:t>
            </a:r>
            <a:r>
              <a:rPr lang="en-GB" dirty="0" err="1">
                <a:latin typeface="Century Schoolbook" panose="02040604050505020304" pitchFamily="18" charset="0"/>
              </a:rPr>
              <a:t>jupyter</a:t>
            </a:r>
            <a:r>
              <a:rPr lang="en-GB" dirty="0">
                <a:latin typeface="Century Schoolbook" panose="02040604050505020304" pitchFamily="18" charset="0"/>
              </a:rPr>
              <a:t> notebook tutorial (J.W + T.O)</a:t>
            </a:r>
          </a:p>
          <a:p>
            <a:endParaRPr lang="en-GB" dirty="0">
              <a:latin typeface="Century Schoolbook" panose="02040604050505020304" pitchFamily="18" charset="0"/>
            </a:endParaRPr>
          </a:p>
          <a:p>
            <a:r>
              <a:rPr lang="en-GB" dirty="0">
                <a:latin typeface="Century Schoolbook" panose="02040604050505020304" pitchFamily="18" charset="0"/>
              </a:rPr>
              <a:t>12h30 – 14h : Lunch break (yourself :D)</a:t>
            </a:r>
          </a:p>
          <a:p>
            <a:endParaRPr lang="en-GB" dirty="0">
              <a:latin typeface="Century Schoolbook" panose="02040604050505020304" pitchFamily="18" charset="0"/>
            </a:endParaRPr>
          </a:p>
          <a:p>
            <a:r>
              <a:rPr lang="en-GB" dirty="0">
                <a:latin typeface="Century Schoolbook" panose="02040604050505020304" pitchFamily="18" charset="0"/>
              </a:rPr>
              <a:t>14h – 14h15 : Talk about </a:t>
            </a:r>
            <a:r>
              <a:rPr lang="en-GB" dirty="0" err="1">
                <a:latin typeface="Century Schoolbook" panose="02040604050505020304" pitchFamily="18" charset="0"/>
              </a:rPr>
              <a:t>cantera-avbp</a:t>
            </a:r>
            <a:r>
              <a:rPr lang="en-GB" dirty="0">
                <a:latin typeface="Century Schoolbook" panose="02040604050505020304" pitchFamily="18" charset="0"/>
              </a:rPr>
              <a:t> features (J.W)</a:t>
            </a:r>
          </a:p>
          <a:p>
            <a:endParaRPr lang="en-GB" dirty="0">
              <a:latin typeface="Century Schoolbook" panose="02040604050505020304" pitchFamily="18" charset="0"/>
            </a:endParaRPr>
          </a:p>
          <a:p>
            <a:r>
              <a:rPr lang="en-GB" dirty="0">
                <a:latin typeface="Century Schoolbook" panose="02040604050505020304" pitchFamily="18" charset="0"/>
              </a:rPr>
              <a:t>14h15 – 17h : end of </a:t>
            </a:r>
            <a:r>
              <a:rPr lang="en-GB" dirty="0" err="1">
                <a:latin typeface="Century Schoolbook" panose="02040604050505020304" pitchFamily="18" charset="0"/>
              </a:rPr>
              <a:t>jupyter</a:t>
            </a:r>
            <a:r>
              <a:rPr lang="en-GB" dirty="0">
                <a:latin typeface="Century Schoolbook" panose="02040604050505020304" pitchFamily="18" charset="0"/>
              </a:rPr>
              <a:t> notebook tutorial + create your own script (J.W + T.O)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8D3CFAC-ECF3-0F4D-BCEB-D96501BBFFE0}"/>
              </a:ext>
            </a:extLst>
          </p:cNvPr>
          <p:cNvSpPr txBox="1"/>
          <p:nvPr/>
        </p:nvSpPr>
        <p:spPr>
          <a:xfrm>
            <a:off x="3042523" y="5082171"/>
            <a:ext cx="324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entury Schoolbook" panose="02040604050505020304" pitchFamily="18" charset="0"/>
              </a:rPr>
              <a:t>Everything will be on teams.</a:t>
            </a:r>
          </a:p>
        </p:txBody>
      </p:sp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C2C8EEED-9BC0-0846-A855-1863AE82A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8864" y="116632"/>
            <a:ext cx="8229600" cy="1143000"/>
          </a:xfr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GB">
                <a:latin typeface="Century Schoolbook" panose="02040604050505020304" pitchFamily="18" charset="0"/>
              </a:rPr>
              <a:t>Content of the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268760"/>
            <a:ext cx="8507288" cy="2016224"/>
          </a:xfrm>
        </p:spPr>
        <p:txBody>
          <a:bodyPr>
            <a:noAutofit/>
          </a:bodyPr>
          <a:lstStyle/>
          <a:p>
            <a:pPr marL="571500" indent="-571500">
              <a:buClr>
                <a:schemeClr val="tx1"/>
              </a:buClr>
              <a:buFont typeface="+mj-lt"/>
              <a:buAutoNum type="romanUcPeriod" startAt="2"/>
            </a:pPr>
            <a:r>
              <a:rPr lang="en-GB" sz="2400" b="1" dirty="0">
                <a:latin typeface="Century Schoolbook" panose="02040604050505020304" pitchFamily="18" charset="0"/>
              </a:rPr>
              <a:t>Governing equations and numerical methods</a:t>
            </a:r>
          </a:p>
          <a:p>
            <a:pPr marL="879241" lvl="1" indent="-457200">
              <a:buClr>
                <a:schemeClr val="tx1"/>
              </a:buClr>
              <a:buFont typeface="+mj-lt"/>
              <a:buAutoNum type="arabicParenR"/>
            </a:pPr>
            <a:r>
              <a:rPr lang="en-GB" sz="2000" i="1" dirty="0">
                <a:latin typeface="Century Schoolbook" panose="02040604050505020304" pitchFamily="18" charset="0"/>
              </a:rPr>
              <a:t>(0D) Equilibrium equations</a:t>
            </a:r>
          </a:p>
          <a:p>
            <a:pPr marL="879241" lvl="1" indent="-457200">
              <a:buClr>
                <a:schemeClr val="tx1"/>
              </a:buClr>
              <a:buFont typeface="+mj-lt"/>
              <a:buAutoNum type="arabicParenR"/>
            </a:pPr>
            <a:r>
              <a:rPr lang="en-GB" sz="2000" i="1" dirty="0">
                <a:latin typeface="Century Schoolbook" panose="02040604050505020304" pitchFamily="18" charset="0"/>
              </a:rPr>
              <a:t>(0D in time) Usual reactors equations</a:t>
            </a:r>
          </a:p>
          <a:p>
            <a:pPr marL="879241" lvl="1" indent="-457200">
              <a:buClr>
                <a:schemeClr val="tx1"/>
              </a:buClr>
              <a:buFont typeface="+mj-lt"/>
              <a:buAutoNum type="arabicParenR"/>
            </a:pPr>
            <a:r>
              <a:rPr lang="en-GB" sz="2000" i="1" dirty="0">
                <a:latin typeface="Century Schoolbook" panose="02040604050505020304" pitchFamily="18" charset="0"/>
              </a:rPr>
              <a:t>(1D) Laminar premixed flame equations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Jonathan WIRTZ, Théo OGIER - PhD CERFACS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272D498-1605-1C44-9C6E-1871DD58B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20</a:t>
            </a:fld>
            <a:endParaRPr lang="fr-F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2739319"/>
            <a:ext cx="8640960" cy="797631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GB" sz="1800" i="1" dirty="0">
                <a:solidFill>
                  <a:schemeClr val="accent6">
                    <a:lumMod val="50000"/>
                  </a:schemeClr>
                </a:solidFill>
                <a:latin typeface="Century Schoolbook" panose="02040604050505020304" pitchFamily="18" charset="0"/>
                <a:cs typeface="Arial" pitchFamily="34" charset="0"/>
              </a:rPr>
              <a:t>“The equilibrium state is that corresponding to </a:t>
            </a:r>
            <a:r>
              <a:rPr lang="en-GB" sz="1800" b="1" i="1" dirty="0">
                <a:solidFill>
                  <a:schemeClr val="accent6">
                    <a:lumMod val="50000"/>
                  </a:schemeClr>
                </a:solidFill>
                <a:latin typeface="Century Schoolbook" panose="02040604050505020304" pitchFamily="18" charset="0"/>
                <a:cs typeface="Arial" pitchFamily="34" charset="0"/>
              </a:rPr>
              <a:t>a minimum of a property called the energy function</a:t>
            </a:r>
            <a:r>
              <a:rPr lang="en-GB" sz="1800" i="1" dirty="0">
                <a:solidFill>
                  <a:schemeClr val="accent6">
                    <a:lumMod val="50000"/>
                  </a:schemeClr>
                </a:solidFill>
                <a:latin typeface="Century Schoolbook" panose="02040604050505020304" pitchFamily="18" charset="0"/>
                <a:cs typeface="Arial" pitchFamily="34" charset="0"/>
              </a:rPr>
              <a:t> under specified conditions”</a:t>
            </a:r>
          </a:p>
          <a:p>
            <a:pPr algn="ctr">
              <a:buNone/>
            </a:pPr>
            <a:endParaRPr lang="en-GB" sz="900" i="1" dirty="0">
              <a:latin typeface="Century Schoolbook" panose="02040604050505020304" pitchFamily="18" charset="0"/>
              <a:cs typeface="Arial" pitchFamily="34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82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83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CF7722-D5BD-C143-8223-96AEBE483A1A}"/>
              </a:ext>
            </a:extLst>
          </p:cNvPr>
          <p:cNvSpPr txBox="1">
            <a:spLocks/>
          </p:cNvSpPr>
          <p:nvPr/>
        </p:nvSpPr>
        <p:spPr>
          <a:xfrm>
            <a:off x="1627921" y="1576971"/>
            <a:ext cx="5904656" cy="555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75000"/>
              <a:buFont typeface="Wingdings" charset="2"/>
              <a:buChar char="u"/>
              <a:defRPr sz="258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63776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charset="2"/>
              <a:buChar char="§"/>
              <a:defRPr sz="1846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5103" indent="-211021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1846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7145" indent="-211021" algn="l" defTabSz="422041" rtl="0" eaLnBrk="1" latinLnBrk="0" hangingPunct="1">
              <a:spcBef>
                <a:spcPct val="20000"/>
              </a:spcBef>
              <a:buFont typeface="Arial"/>
              <a:buChar char="–"/>
              <a:defRPr sz="1292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99186" indent="-211021" algn="l" defTabSz="422041" rtl="0" eaLnBrk="1" latinLnBrk="0" hangingPunct="1">
              <a:spcBef>
                <a:spcPct val="20000"/>
              </a:spcBef>
              <a:buFont typeface="Arial"/>
              <a:buChar char="»"/>
              <a:defRPr sz="1292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21227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charset="2"/>
              <a:buNone/>
            </a:pPr>
            <a:r>
              <a:rPr lang="en-GB" sz="2800" b="1" dirty="0">
                <a:latin typeface="Century Schoolbook" panose="02040604050505020304" pitchFamily="18" charset="0"/>
              </a:rPr>
              <a:t>Equilibrium calculations</a:t>
            </a:r>
            <a:endParaRPr lang="en-GB" sz="2800" dirty="0"/>
          </a:p>
          <a:p>
            <a:pPr>
              <a:buFont typeface="Wingdings" charset="2"/>
              <a:buNone/>
            </a:pPr>
            <a:endParaRPr lang="en-GB" sz="2800" dirty="0"/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1DC4FEC2-8D24-2440-A4C2-E3007E20DB2B}"/>
              </a:ext>
            </a:extLst>
          </p:cNvPr>
          <p:cNvSpPr txBox="1"/>
          <p:nvPr/>
        </p:nvSpPr>
        <p:spPr>
          <a:xfrm>
            <a:off x="0" y="5905472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Cantera related pages : </a:t>
            </a:r>
            <a:r>
              <a:rPr lang="en-US" sz="1100" dirty="0">
                <a:hlinkClick r:id="rId6"/>
              </a:rPr>
              <a:t>https://cantera.org/tutorials/python-tutorial.html</a:t>
            </a:r>
            <a:r>
              <a:rPr lang="en-US" sz="1100" dirty="0"/>
              <a:t> / </a:t>
            </a:r>
            <a:r>
              <a:rPr lang="en-US" sz="1100" dirty="0">
                <a:hlinkClick r:id="rId7"/>
              </a:rPr>
              <a:t>https://cantera.org/tutorials/cxx-guide/equil-example.html</a:t>
            </a:r>
            <a:r>
              <a:rPr lang="en-US" sz="1100" dirty="0"/>
              <a:t>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5F2F3F-1B11-CE47-80BE-B390B2899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49" y="208126"/>
            <a:ext cx="8229600" cy="751833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GB">
                <a:latin typeface="Century Schoolbook" panose="02040604050505020304" pitchFamily="18" charset="0"/>
              </a:rPr>
              <a:t>Governing equations</a:t>
            </a:r>
            <a:br>
              <a:rPr lang="en-GB">
                <a:latin typeface="Century Schoolbook" panose="02040604050505020304" pitchFamily="18" charset="0"/>
              </a:rPr>
            </a:br>
            <a:r>
              <a:rPr lang="en-GB" sz="2200" b="1" i="1">
                <a:latin typeface="Century Schoolbook" panose="02040604050505020304" pitchFamily="18" charset="0"/>
              </a:rPr>
              <a:t>Equilibrium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4784"/>
            <a:ext cx="8640960" cy="504056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GB" sz="1800" i="1" dirty="0">
                <a:solidFill>
                  <a:schemeClr val="accent6">
                    <a:lumMod val="50000"/>
                  </a:schemeClr>
                </a:solidFill>
                <a:latin typeface="Century Schoolbook" panose="02040604050505020304" pitchFamily="18" charset="0"/>
                <a:cs typeface="Arial" pitchFamily="34" charset="0"/>
              </a:rPr>
              <a:t>“The equilibrium state is that corresponding to a minimum of a property called the energy function under specified conditions”</a:t>
            </a:r>
          </a:p>
          <a:p>
            <a:pPr algn="ctr">
              <a:buNone/>
            </a:pPr>
            <a:endParaRPr lang="en-GB" sz="900" i="1" dirty="0">
              <a:latin typeface="Century Schoolbook" panose="02040604050505020304" pitchFamily="18" charset="0"/>
              <a:cs typeface="Arial" pitchFamily="34" charset="0"/>
            </a:endParaRPr>
          </a:p>
          <a:p>
            <a:r>
              <a:rPr lang="en-GB" sz="2200" dirty="0">
                <a:latin typeface="Century Schoolbook" panose="02040604050505020304" pitchFamily="18" charset="0"/>
              </a:rPr>
              <a:t>Several methods exist, based on different energy functions.</a:t>
            </a:r>
          </a:p>
          <a:p>
            <a:r>
              <a:rPr lang="en-GB" sz="2200" dirty="0">
                <a:latin typeface="Century Schoolbook" panose="02040604050505020304" pitchFamily="18" charset="0"/>
              </a:rPr>
              <a:t>Usually, </a:t>
            </a:r>
            <a:r>
              <a:rPr lang="en-GB" sz="2200" b="1" dirty="0">
                <a:latin typeface="Century Schoolbook" panose="02040604050505020304" pitchFamily="18" charset="0"/>
              </a:rPr>
              <a:t>the Gibbs free energy function is used, with two constant quantities</a:t>
            </a:r>
          </a:p>
          <a:p>
            <a:r>
              <a:rPr lang="en-GB" sz="2200" dirty="0">
                <a:latin typeface="Century Schoolbook" panose="02040604050505020304" pitchFamily="18" charset="0"/>
              </a:rPr>
              <a:t>2 different methods exist :</a:t>
            </a:r>
          </a:p>
          <a:p>
            <a:pPr lvl="1"/>
            <a:r>
              <a:rPr lang="en-GB" sz="1800" b="1" dirty="0">
                <a:latin typeface="Century Schoolbook" panose="02040604050505020304" pitchFamily="18" charset="0"/>
              </a:rPr>
              <a:t>Non-stoichiometric methods </a:t>
            </a:r>
            <a:r>
              <a:rPr lang="en-GB" sz="1800" dirty="0">
                <a:latin typeface="Century Schoolbook" panose="02040604050505020304" pitchFamily="18" charset="0"/>
              </a:rPr>
              <a:t>where the conservation of mass is treated separately</a:t>
            </a:r>
          </a:p>
          <a:p>
            <a:pPr lvl="1"/>
            <a:r>
              <a:rPr lang="en-GB" sz="1800" b="1" dirty="0">
                <a:latin typeface="Century Schoolbook" panose="02040604050505020304" pitchFamily="18" charset="0"/>
              </a:rPr>
              <a:t>Stoichiometric methods</a:t>
            </a:r>
            <a:r>
              <a:rPr lang="en-GB" sz="1800" dirty="0">
                <a:latin typeface="Century Schoolbook" panose="02040604050505020304" pitchFamily="18" charset="0"/>
              </a:rPr>
              <a:t>, more robust but slower</a:t>
            </a:r>
          </a:p>
          <a:p>
            <a:pPr marL="457200" lvl="1" indent="0">
              <a:buNone/>
            </a:pPr>
            <a:endParaRPr lang="en-GB" sz="1800" dirty="0">
              <a:latin typeface="Century Schoolbook" panose="02040604050505020304" pitchFamily="18" charset="0"/>
            </a:endParaRPr>
          </a:p>
          <a:p>
            <a:r>
              <a:rPr lang="en-GB" sz="2200" dirty="0">
                <a:latin typeface="Century Schoolbook" panose="02040604050505020304" pitchFamily="18" charset="0"/>
              </a:rPr>
              <a:t>CANTERA tries a non-stoichiometric method first, and turns to a stoichiometric method (VCS algorithm</a:t>
            </a:r>
            <a:r>
              <a:rPr lang="en-GB" sz="2200" baseline="30000" dirty="0">
                <a:latin typeface="Century Schoolbook" panose="02040604050505020304" pitchFamily="18" charset="0"/>
              </a:rPr>
              <a:t>2</a:t>
            </a:r>
            <a:r>
              <a:rPr lang="en-GB" sz="2200" dirty="0">
                <a:latin typeface="Century Schoolbook" panose="02040604050505020304" pitchFamily="18" charset="0"/>
              </a:rPr>
              <a:t>) if it fails.</a:t>
            </a:r>
          </a:p>
          <a:p>
            <a:pPr marL="457200" lvl="1" indent="0">
              <a:buNone/>
            </a:pPr>
            <a:endParaRPr lang="en-GB" sz="1800" dirty="0">
              <a:latin typeface="Century Schoolbook" panose="02040604050505020304" pitchFamily="18" charset="0"/>
            </a:endParaRPr>
          </a:p>
          <a:p>
            <a:pPr>
              <a:buNone/>
            </a:pPr>
            <a:endParaRPr lang="en-GB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93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0"/>
          <p:cNvSpPr txBox="1"/>
          <p:nvPr/>
        </p:nvSpPr>
        <p:spPr>
          <a:xfrm>
            <a:off x="57150" y="5898041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aseline="30000"/>
              <a:t>1</a:t>
            </a:r>
            <a:r>
              <a:rPr lang="en-GB" sz="1100"/>
              <a:t> C.H.Wong ,“Chemical equilibrium analysis of combustion proudcts at constant volume”, 2001</a:t>
            </a:r>
          </a:p>
          <a:p>
            <a:r>
              <a:rPr lang="en-GB" sz="1100" baseline="30000"/>
              <a:t>2</a:t>
            </a:r>
            <a:r>
              <a:rPr lang="en-GB" sz="1100"/>
              <a:t> Smith, W.R. and Missen, R.W. ”Chemical Reaction Equilibrium Analysis: Theory and Algorithms”, 1982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A5FB85-0514-404C-9CAC-074E69507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746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171776"/>
                <a:ext cx="8686800" cy="5184576"/>
              </a:xfrm>
            </p:spPr>
            <p:txBody>
              <a:bodyPr>
                <a:noAutofit/>
              </a:bodyPr>
              <a:lstStyle/>
              <a:p>
                <a:pPr>
                  <a:buNone/>
                </a:pPr>
                <a:r>
                  <a:rPr lang="en-GB" sz="2400" b="1" dirty="0">
                    <a:solidFill>
                      <a:srgbClr val="FF0000"/>
                    </a:solidFill>
                    <a:latin typeface="Century Schoolbook" panose="02040604050505020304" pitchFamily="18" charset="0"/>
                  </a:rPr>
                  <a:t>The non-stoichiometric method</a:t>
                </a:r>
                <a:r>
                  <a:rPr lang="en-GB" sz="2400" b="1" dirty="0">
                    <a:latin typeface="Century Schoolbook" panose="02040604050505020304" pitchFamily="18" charset="0"/>
                  </a:rPr>
                  <a:t> </a:t>
                </a:r>
              </a:p>
              <a:p>
                <a:pPr>
                  <a:buNone/>
                </a:pPr>
                <a:endParaRPr lang="en-GB" sz="1400" dirty="0">
                  <a:latin typeface="Century Schoolbook" panose="02040604050505020304" pitchFamily="18" charset="0"/>
                </a:endParaRPr>
              </a:p>
              <a:p>
                <a:pPr>
                  <a:buNone/>
                </a:pPr>
                <a:r>
                  <a:rPr lang="en-GB" sz="1600" dirty="0">
                    <a:latin typeface="Century Schoolbook" panose="02040604050505020304" pitchFamily="18" charset="0"/>
                  </a:rPr>
                  <a:t>Once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GB" sz="1600" dirty="0">
                    <a:latin typeface="Century Schoolbook" panose="02040604050505020304" pitchFamily="18" charset="0"/>
                  </a:rPr>
                  <a:t> are determined, since </a:t>
                </a:r>
                <a:r>
                  <a:rPr lang="en-GB" sz="1600" b="1" dirty="0">
                    <a:latin typeface="Century Schoolbook" panose="02040604050505020304" pitchFamily="18" charset="0"/>
                  </a:rPr>
                  <a:t>T &amp; P are constant</a:t>
                </a:r>
                <a:r>
                  <a:rPr lang="en-GB" sz="1600" dirty="0">
                    <a:latin typeface="Century Schoolbook" panose="02040604050505020304" pitchFamily="18" charset="0"/>
                  </a:rPr>
                  <a:t>, the mole fractions are</a:t>
                </a:r>
              </a:p>
              <a:p>
                <a:pPr>
                  <a:buNone/>
                </a:pPr>
                <a:r>
                  <a:rPr lang="en-GB" sz="1600" dirty="0">
                    <a:latin typeface="Century Schoolbook" panose="02040604050505020304" pitchFamily="18" charset="0"/>
                  </a:rPr>
                  <a:t>automatically deduced.</a:t>
                </a:r>
              </a:p>
              <a:p>
                <a:pPr>
                  <a:buNone/>
                </a:pPr>
                <a:endParaRPr lang="en-GB" sz="1600" dirty="0">
                  <a:latin typeface="Century Schoolbook" panose="02040604050505020304" pitchFamily="18" charset="0"/>
                </a:endParaRPr>
              </a:p>
              <a:p>
                <a:pPr>
                  <a:buNone/>
                </a:pPr>
                <a:endParaRPr lang="en-GB" sz="1400" dirty="0">
                  <a:latin typeface="Century Schoolbook" panose="02040604050505020304" pitchFamily="18" charset="0"/>
                </a:endParaRPr>
              </a:p>
              <a:p>
                <a:pPr>
                  <a:buNone/>
                </a:pPr>
                <a:endParaRPr lang="en-GB" sz="1400" dirty="0">
                  <a:latin typeface="Century Schoolbook" panose="02040604050505020304" pitchFamily="18" charset="0"/>
                </a:endParaRPr>
              </a:p>
              <a:p>
                <a:pPr>
                  <a:buNone/>
                </a:pPr>
                <a:endParaRPr lang="en-GB" sz="1400" dirty="0">
                  <a:latin typeface="Century Schoolbook" panose="02040604050505020304" pitchFamily="18" charset="0"/>
                </a:endParaRPr>
              </a:p>
              <a:p>
                <a:pPr>
                  <a:buNone/>
                </a:pPr>
                <a:endParaRPr lang="en-GB" sz="1400" dirty="0">
                  <a:latin typeface="Century Schoolbook" panose="02040604050505020304" pitchFamily="18" charset="0"/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lang="en-GB" sz="1400" b="1" dirty="0">
                    <a:latin typeface="Century Schoolbook" panose="02040604050505020304" pitchFamily="18" charset="0"/>
                  </a:rPr>
                  <a:t>General procedure (see </a:t>
                </a:r>
                <a:r>
                  <a:rPr lang="en-GB" sz="1400" b="1" dirty="0">
                    <a:latin typeface="Century Schoolbook" panose="02040604050505020304" pitchFamily="18" charset="0"/>
                    <a:hlinkClick r:id="rId4" action="ppaction://hlinksldjump"/>
                  </a:rPr>
                  <a:t>appendix</a:t>
                </a:r>
                <a:r>
                  <a:rPr lang="en-GB" sz="1400" b="1" dirty="0">
                    <a:latin typeface="Century Schoolbook" panose="02040604050505020304" pitchFamily="18" charset="0"/>
                  </a:rPr>
                  <a:t> for details) </a:t>
                </a:r>
                <a:r>
                  <a:rPr lang="en-GB" sz="1400" dirty="0">
                    <a:latin typeface="Century Schoolbook" panose="02040604050505020304" pitchFamily="18" charset="0"/>
                  </a:rPr>
                  <a:t>:</a:t>
                </a:r>
              </a:p>
              <a:p>
                <a:pPr>
                  <a:buFont typeface="Calibri" pitchFamily="34" charset="0"/>
                  <a:buChar char="–"/>
                </a:pPr>
                <a:r>
                  <a:rPr lang="en-GB" sz="1600" dirty="0">
                    <a:latin typeface="Century Schoolbook" panose="02040604050505020304" pitchFamily="18" charset="0"/>
                  </a:rPr>
                  <a:t>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GB" sz="1600" dirty="0">
                    <a:latin typeface="Century Schoolbook" panose="02040604050505020304" pitchFamily="18" charset="0"/>
                  </a:rPr>
                  <a:t> are tabulated.</a:t>
                </a:r>
                <a:r>
                  <a:rPr lang="en-GB" sz="1600" b="1" dirty="0">
                    <a:solidFill>
                      <a:srgbClr val="FF0000"/>
                    </a:solidFill>
                    <a:latin typeface="Century Schoolbook" panose="02040604050505020304" pitchFamily="18" charset="0"/>
                  </a:rPr>
                  <a:t> </a:t>
                </a:r>
                <a:endParaRPr lang="en-GB" sz="1600" dirty="0">
                  <a:latin typeface="Century Schoolbook" panose="02040604050505020304" pitchFamily="18" charset="0"/>
                </a:endParaRPr>
              </a:p>
              <a:p>
                <a:pPr>
                  <a:buFont typeface="Calibri" pitchFamily="34" charset="0"/>
                  <a:buChar char="–"/>
                </a:pPr>
                <a:r>
                  <a:rPr lang="en-GB" sz="1600" dirty="0">
                    <a:latin typeface="Century Schoolbook" panose="02040604050505020304" pitchFamily="18" charset="0"/>
                  </a:rPr>
                  <a:t>The user provides a guess for enough (L)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1600" dirty="0">
                    <a:latin typeface="Century Schoolbook" panose="02040604050505020304" pitchFamily="18" charset="0"/>
                  </a:rPr>
                  <a:t> - with the knowledge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GB" sz="1600" dirty="0">
                    <a:latin typeface="Century Schoolbook" panose="02040604050505020304" pitchFamily="18" charset="0"/>
                  </a:rPr>
                  <a:t>              </a:t>
                </a:r>
              </a:p>
              <a:p>
                <a:pPr>
                  <a:buFont typeface="Calibri" pitchFamily="34" charset="0"/>
                  <a:buChar char="–"/>
                </a:pPr>
                <a:r>
                  <a:rPr lang="en-GB" sz="1600" dirty="0">
                    <a:latin typeface="Century Schoolbook" panose="02040604050505020304" pitchFamily="18" charset="0"/>
                  </a:rPr>
                  <a:t>The chemical potential of the elemental species per atom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GB" sz="1600" dirty="0">
                    <a:latin typeface="Century Schoolbook" panose="02040604050505020304" pitchFamily="18" charset="0"/>
                  </a:rPr>
                  <a:t> are calculated (see appendix).</a:t>
                </a:r>
              </a:p>
              <a:p>
                <a:pPr>
                  <a:buFont typeface="Calibri" pitchFamily="34" charset="0"/>
                  <a:buChar char="–"/>
                </a:pPr>
                <a:r>
                  <a:rPr lang="en-GB" sz="1600" dirty="0">
                    <a:latin typeface="Century Schoolbook" panose="02040604050505020304" pitchFamily="18" charset="0"/>
                  </a:rPr>
                  <a:t>The unknown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1600" dirty="0">
                    <a:latin typeface="Century Schoolbook" panose="02040604050505020304" pitchFamily="18" charset="0"/>
                  </a:rPr>
                  <a:t> are calculated with those estimated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GB" sz="1600" dirty="0">
                    <a:latin typeface="Century Schoolbook" panose="02040604050505020304" pitchFamily="18" charset="0"/>
                  </a:rPr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60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160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sSub>
                          <m:sSubPr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60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GB" sz="160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  <m:r>
                      <a:rPr lang="en-GB" sz="16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latin typeface="Century Schoolbook" panose="02040604050505020304" pitchFamily="18" charset="0"/>
                  </a:rPr>
                  <a:t>is evaluated.</a:t>
                </a:r>
              </a:p>
              <a:p>
                <a:pPr>
                  <a:buFont typeface="Calibri" pitchFamily="34" charset="0"/>
                  <a:buChar char="–"/>
                </a:pPr>
                <a:r>
                  <a:rPr lang="en-GB" sz="1600" dirty="0">
                    <a:latin typeface="Century Schoolbook" panose="02040604050505020304" pitchFamily="18" charset="0"/>
                  </a:rPr>
                  <a:t>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160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160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160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  <m:e>
                        <m:sSub>
                          <m:sSubPr>
                            <m:ctrlPr>
                              <a:rPr lang="en-GB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160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GB" sz="160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  <m:r>
                      <a:rPr lang="en-GB" sz="16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latin typeface="Century Schoolbook" panose="02040604050505020304" pitchFamily="18" charset="0"/>
                  </a:rPr>
                  <a:t>is « too far » from 1, a new guess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60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sz="16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>
                    <a:latin typeface="Century Schoolbook" panose="02040604050505020304" pitchFamily="18" charset="0"/>
                  </a:rPr>
                  <a:t>is provided and the procedure reiterates with well chosen (L)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160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GB" sz="1600" dirty="0">
                    <a:latin typeface="Century Schoolbook" panose="020406040505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171776"/>
                <a:ext cx="8686800" cy="5184576"/>
              </a:xfrm>
              <a:blipFill>
                <a:blip r:embed="rId5"/>
                <a:stretch>
                  <a:fillRect l="-1022" t="-732" r="-584" b="-9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  <a:endParaRPr lang="fr-FR" dirty="0"/>
          </a:p>
        </p:txBody>
      </p:sp>
      <p:graphicFrame>
        <p:nvGraphicFramePr>
          <p:cNvPr id="3379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398333"/>
              </p:ext>
            </p:extLst>
          </p:nvPr>
        </p:nvGraphicFramePr>
        <p:xfrm>
          <a:off x="767186" y="2564904"/>
          <a:ext cx="7442992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688" name="Equation" r:id="rId6" imgW="3098520" imgH="444240" progId="Equation.3">
                  <p:embed/>
                </p:oleObj>
              </mc:Choice>
              <mc:Fallback>
                <p:oleObj name="Equation" r:id="rId6" imgW="3098520" imgH="444240" progId="Equation.3">
                  <p:embed/>
                  <p:pic>
                    <p:nvPicPr>
                      <p:cNvPr id="337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186" y="2564904"/>
                        <a:ext cx="7442992" cy="9366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488682" y="3152058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689" name="Equation" r:id="rId8" imgW="114120" imgH="215640" progId="Equation.3">
                  <p:embed/>
                </p:oleObj>
              </mc:Choice>
              <mc:Fallback>
                <p:oleObj name="Equation" r:id="rId8" imgW="114120" imgH="21564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8682" y="3152058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itle 1">
            <a:extLst>
              <a:ext uri="{FF2B5EF4-FFF2-40B4-BE49-F238E27FC236}">
                <a16:creationId xmlns:a16="http://schemas.microsoft.com/office/drawing/2014/main" id="{CD26A85D-E93B-6044-8E53-21EC221A19E9}"/>
              </a:ext>
            </a:extLst>
          </p:cNvPr>
          <p:cNvSpPr txBox="1">
            <a:spLocks/>
          </p:cNvSpPr>
          <p:nvPr/>
        </p:nvSpPr>
        <p:spPr>
          <a:xfrm>
            <a:off x="640906" y="22043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latin typeface="Century Schoolbook" panose="02040604050505020304" pitchFamily="18" charset="0"/>
              </a:rPr>
              <a:t>Governing equations</a:t>
            </a:r>
            <a:br>
              <a:rPr lang="en-GB">
                <a:latin typeface="Century Schoolbook" panose="02040604050505020304" pitchFamily="18" charset="0"/>
              </a:rPr>
            </a:br>
            <a:r>
              <a:rPr lang="en-GB" sz="2200" b="1" i="1">
                <a:latin typeface="Century Schoolbook" panose="02040604050505020304" pitchFamily="18" charset="0"/>
              </a:rPr>
              <a:t>Equilibrium equations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259FC29-71A9-4442-BAA3-76114FEC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8288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680" y="1340768"/>
            <a:ext cx="8686800" cy="518457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2400" b="1">
                <a:solidFill>
                  <a:srgbClr val="FF0000"/>
                </a:solidFill>
                <a:latin typeface="Century Schoolbook" panose="02040604050505020304" pitchFamily="18" charset="0"/>
              </a:rPr>
              <a:t>Adiabatic flame temperature</a:t>
            </a:r>
          </a:p>
          <a:p>
            <a:pPr marL="0" indent="0">
              <a:buNone/>
            </a:pPr>
            <a:r>
              <a:rPr lang="en-GB" sz="1800">
                <a:latin typeface="Century Schoolbook" panose="02040604050505020304" pitchFamily="18" charset="0"/>
              </a:rPr>
              <a:t>Equilibrium calculation are also possible maintaining other quantities constant Ex: </a:t>
            </a:r>
            <a:r>
              <a:rPr lang="en-GB" sz="1800" b="1">
                <a:latin typeface="Century Schoolbook" panose="02040604050505020304" pitchFamily="18" charset="0"/>
              </a:rPr>
              <a:t>H and P constant, through a loop on T</a:t>
            </a:r>
          </a:p>
          <a:p>
            <a:pPr>
              <a:buFont typeface="Calibri" pitchFamily="34" charset="0"/>
              <a:buChar char="–"/>
            </a:pPr>
            <a:endParaRPr lang="en-GB" sz="1800" b="1">
              <a:latin typeface="Century Schoolbook" panose="02040604050505020304" pitchFamily="18" charset="0"/>
            </a:endParaRPr>
          </a:p>
          <a:p>
            <a:pPr>
              <a:buFont typeface="Calibri" pitchFamily="34" charset="0"/>
              <a:buChar char="–"/>
            </a:pPr>
            <a:endParaRPr lang="en-GB" sz="1800" b="1">
              <a:latin typeface="Century Schoolbook" panose="02040604050505020304" pitchFamily="18" charset="0"/>
            </a:endParaRPr>
          </a:p>
          <a:p>
            <a:pPr>
              <a:buFont typeface="Calibri" pitchFamily="34" charset="0"/>
              <a:buChar char="–"/>
            </a:pPr>
            <a:endParaRPr lang="en-GB" sz="1800" b="1">
              <a:latin typeface="Century Schoolbook" panose="02040604050505020304" pitchFamily="18" charset="0"/>
            </a:endParaRPr>
          </a:p>
          <a:p>
            <a:pPr>
              <a:buNone/>
            </a:pPr>
            <a:endParaRPr lang="en-GB" sz="1800" b="1">
              <a:latin typeface="Century Schoolbook" panose="02040604050505020304" pitchFamily="18" charset="0"/>
            </a:endParaRPr>
          </a:p>
          <a:p>
            <a:pPr>
              <a:buNone/>
            </a:pPr>
            <a:endParaRPr lang="en-GB" sz="1800" b="1">
              <a:latin typeface="Century Schoolbook" panose="02040604050505020304" pitchFamily="18" charset="0"/>
            </a:endParaRPr>
          </a:p>
          <a:p>
            <a:pPr>
              <a:buNone/>
            </a:pPr>
            <a:endParaRPr lang="en-GB" sz="1800" b="1">
              <a:latin typeface="Century Schoolbook" panose="02040604050505020304" pitchFamily="18" charset="0"/>
            </a:endParaRPr>
          </a:p>
          <a:p>
            <a:pPr>
              <a:buNone/>
            </a:pPr>
            <a:r>
              <a:rPr lang="en-GB" sz="1800" b="1">
                <a:latin typeface="Century Schoolbook" panose="02040604050505020304" pitchFamily="18" charset="0"/>
              </a:rPr>
              <a:t>Using H at initial conditions</a:t>
            </a:r>
          </a:p>
          <a:p>
            <a:pPr>
              <a:buFont typeface="Calibri" pitchFamily="34" charset="0"/>
              <a:buChar char="–"/>
            </a:pPr>
            <a:endParaRPr lang="en-GB" sz="1800">
              <a:latin typeface="Century Schoolbook" panose="02040604050505020304" pitchFamily="18" charset="0"/>
            </a:endParaRPr>
          </a:p>
          <a:p>
            <a:pPr>
              <a:buNone/>
            </a:pPr>
            <a:endParaRPr lang="en-GB" sz="1800">
              <a:latin typeface="Century Schoolbook" panose="02040604050505020304" pitchFamily="18" charset="0"/>
            </a:endParaRPr>
          </a:p>
          <a:p>
            <a:pPr>
              <a:buNone/>
            </a:pPr>
            <a:endParaRPr lang="en-GB" sz="1800">
              <a:latin typeface="Century Schoolbook" panose="02040604050505020304" pitchFamily="18" charset="0"/>
            </a:endParaRPr>
          </a:p>
          <a:p>
            <a:pPr>
              <a:buNone/>
            </a:pPr>
            <a:endParaRPr lang="en-GB" sz="1800">
              <a:latin typeface="Century Schoolbook" panose="02040604050505020304" pitchFamily="18" charset="0"/>
            </a:endParaRPr>
          </a:p>
          <a:p>
            <a:pPr>
              <a:buNone/>
            </a:pPr>
            <a:endParaRPr lang="en-GB" sz="1800">
              <a:latin typeface="Century Schoolbook" panose="02040604050505020304" pitchFamily="18" charset="0"/>
            </a:endParaRPr>
          </a:p>
          <a:p>
            <a:pPr>
              <a:buNone/>
            </a:pPr>
            <a:endParaRPr lang="en-GB" sz="2000"/>
          </a:p>
          <a:p>
            <a:pPr>
              <a:buNone/>
            </a:pPr>
            <a:endParaRPr lang="en-GB" sz="2000"/>
          </a:p>
          <a:p>
            <a:pPr>
              <a:buNone/>
            </a:pPr>
            <a:endParaRPr lang="en-GB" sz="2000"/>
          </a:p>
          <a:p>
            <a:pPr>
              <a:buNone/>
            </a:pPr>
            <a:endParaRPr lang="en-GB" sz="20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Jonathan WIRTZ, Théo OGIER - PhD CERFACS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51" name="Equation" r:id="rId4" imgW="114120" imgH="215640" progId="Equation.3">
                  <p:embed/>
                </p:oleObj>
              </mc:Choice>
              <mc:Fallback>
                <p:oleObj name="Equation" r:id="rId4" imgW="114120" imgH="2156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569358"/>
              </p:ext>
            </p:extLst>
          </p:nvPr>
        </p:nvGraphicFramePr>
        <p:xfrm>
          <a:off x="1271143" y="4712216"/>
          <a:ext cx="6969125" cy="1187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52" name="Equation" r:id="rId6" imgW="2666880" imgH="495000" progId="Equation.3">
                  <p:embed/>
                </p:oleObj>
              </mc:Choice>
              <mc:Fallback>
                <p:oleObj name="Equation" r:id="rId6" imgW="2666880" imgH="495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1143" y="4712216"/>
                        <a:ext cx="6969125" cy="11870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222797"/>
              </p:ext>
            </p:extLst>
          </p:nvPr>
        </p:nvGraphicFramePr>
        <p:xfrm>
          <a:off x="2322662" y="2497381"/>
          <a:ext cx="4866088" cy="1757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553" name="Equation" r:id="rId8" imgW="2120760" imgH="876240" progId="Equation.3">
                  <p:embed/>
                </p:oleObj>
              </mc:Choice>
              <mc:Fallback>
                <p:oleObj name="Equation" r:id="rId8" imgW="2120760" imgH="87624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2662" y="2497381"/>
                        <a:ext cx="4866088" cy="175770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B3B77300-35D7-9B4D-84D2-3A4E6D2FA73C}"/>
              </a:ext>
            </a:extLst>
          </p:cNvPr>
          <p:cNvSpPr txBox="1">
            <a:spLocks/>
          </p:cNvSpPr>
          <p:nvPr/>
        </p:nvSpPr>
        <p:spPr>
          <a:xfrm>
            <a:off x="640906" y="22043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latin typeface="Century Schoolbook" panose="02040604050505020304" pitchFamily="18" charset="0"/>
              </a:rPr>
              <a:t>Governing equations</a:t>
            </a:r>
            <a:br>
              <a:rPr lang="en-GB">
                <a:latin typeface="Century Schoolbook" panose="02040604050505020304" pitchFamily="18" charset="0"/>
              </a:rPr>
            </a:br>
            <a:r>
              <a:rPr lang="en-GB" sz="2200" b="1" i="1">
                <a:latin typeface="Century Schoolbook" panose="02040604050505020304" pitchFamily="18" charset="0"/>
              </a:rPr>
              <a:t>Equilibrium equations</a:t>
            </a: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142B89DE-F644-C54E-A46A-C1C92239B763}"/>
              </a:ext>
            </a:extLst>
          </p:cNvPr>
          <p:cNvSpPr txBox="1"/>
          <p:nvPr/>
        </p:nvSpPr>
        <p:spPr>
          <a:xfrm>
            <a:off x="542856" y="5898392"/>
            <a:ext cx="827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Calibri" pitchFamily="34" charset="0"/>
              <a:buChar char="→"/>
            </a:pPr>
            <a:r>
              <a:rPr lang="en-GB" b="1">
                <a:solidFill>
                  <a:srgbClr val="FF0000"/>
                </a:solidFill>
                <a:latin typeface="Century Schoolbook" panose="02040604050505020304" pitchFamily="18" charset="0"/>
              </a:rPr>
              <a:t> </a:t>
            </a:r>
            <a:r>
              <a:rPr lang="en-GB">
                <a:solidFill>
                  <a:srgbClr val="FF0000"/>
                </a:solidFill>
                <a:latin typeface="Century Schoolbook" panose="02040604050505020304" pitchFamily="18" charset="0"/>
              </a:rPr>
              <a:t>Gives the </a:t>
            </a:r>
            <a:r>
              <a:rPr lang="en-GB" b="1">
                <a:solidFill>
                  <a:srgbClr val="FF0000"/>
                </a:solidFill>
                <a:latin typeface="Century Schoolbook" panose="02040604050505020304" pitchFamily="18" charset="0"/>
              </a:rPr>
              <a:t>gas composition </a:t>
            </a:r>
            <a:r>
              <a:rPr lang="en-GB">
                <a:solidFill>
                  <a:srgbClr val="FF0000"/>
                </a:solidFill>
                <a:latin typeface="Century Schoolbook" panose="02040604050505020304" pitchFamily="18" charset="0"/>
              </a:rPr>
              <a:t>and the </a:t>
            </a:r>
            <a:r>
              <a:rPr lang="en-GB" b="1">
                <a:solidFill>
                  <a:srgbClr val="FF0000"/>
                </a:solidFill>
                <a:latin typeface="Century Schoolbook" panose="02040604050505020304" pitchFamily="18" charset="0"/>
              </a:rPr>
              <a:t>adiabatic flame temperature.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B24674-C98D-844C-A3E0-89D3F354C7EE}"/>
              </a:ext>
            </a:extLst>
          </p:cNvPr>
          <p:cNvSpPr/>
          <p:nvPr/>
        </p:nvSpPr>
        <p:spPr>
          <a:xfrm>
            <a:off x="3124200" y="1085396"/>
            <a:ext cx="6030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(</a:t>
            </a:r>
            <a:r>
              <a:rPr lang="en-GB" b="1" i="1" dirty="0">
                <a:solidFill>
                  <a:srgbClr val="FF0000"/>
                </a:solidFill>
                <a:latin typeface="Century Schoolbook" panose="02040604050505020304" pitchFamily="18" charset="0"/>
              </a:rPr>
              <a:t>Note:</a:t>
            </a:r>
            <a:r>
              <a:rPr lang="en-GB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 </a:t>
            </a:r>
            <a:r>
              <a:rPr lang="en-GB" b="1" i="1" dirty="0">
                <a:solidFill>
                  <a:srgbClr val="FF0000"/>
                </a:solidFill>
                <a:latin typeface="Century Schoolbook" panose="02040604050505020304" pitchFamily="18" charset="0"/>
              </a:rPr>
              <a:t>no need to provide reactions information !</a:t>
            </a:r>
            <a:r>
              <a:rPr lang="en-GB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) 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212298-8B3E-E343-9E99-6616A2B6F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24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6957" y="1440378"/>
            <a:ext cx="6304386" cy="547301"/>
          </a:xfrm>
        </p:spPr>
        <p:txBody>
          <a:bodyPr>
            <a:normAutofit fontScale="85000" lnSpcReduction="10000"/>
          </a:bodyPr>
          <a:lstStyle/>
          <a:p>
            <a:pPr algn="ctr">
              <a:buNone/>
            </a:pPr>
            <a:r>
              <a:rPr lang="fr-FR" sz="2800" b="1" dirty="0">
                <a:latin typeface="Century Schoolbook" panose="02040604050505020304" pitchFamily="18" charset="0"/>
              </a:rPr>
              <a:t>Batch and </a:t>
            </a:r>
            <a:r>
              <a:rPr lang="fr-FR" sz="2800" b="1" dirty="0" err="1">
                <a:latin typeface="Century Schoolbook" panose="02040604050505020304" pitchFamily="18" charset="0"/>
              </a:rPr>
              <a:t>Stirred</a:t>
            </a:r>
            <a:r>
              <a:rPr lang="fr-FR" sz="2800" b="1" dirty="0">
                <a:latin typeface="Century Schoolbook" panose="02040604050505020304" pitchFamily="18" charset="0"/>
              </a:rPr>
              <a:t> </a:t>
            </a:r>
            <a:r>
              <a:rPr lang="fr-FR" sz="2800" b="1" dirty="0" err="1">
                <a:latin typeface="Century Schoolbook" panose="02040604050505020304" pitchFamily="18" charset="0"/>
              </a:rPr>
              <a:t>Reactor</a:t>
            </a:r>
            <a:r>
              <a:rPr lang="fr-FR" sz="2800" b="1" dirty="0">
                <a:latin typeface="Century Schoolbook" panose="02040604050505020304" pitchFamily="18" charset="0"/>
              </a:rPr>
              <a:t> equations³ </a:t>
            </a:r>
          </a:p>
          <a:p>
            <a:pPr>
              <a:buNone/>
            </a:pPr>
            <a:endParaRPr lang="fr-FR" sz="2800" dirty="0"/>
          </a:p>
          <a:p>
            <a:pPr>
              <a:buNone/>
            </a:pPr>
            <a:endParaRPr lang="fr-FR" sz="2800" dirty="0"/>
          </a:p>
          <a:p>
            <a:pPr>
              <a:buNone/>
            </a:pPr>
            <a:endParaRPr lang="fr-FR" sz="28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26" name="Equation" r:id="rId4" imgW="114120" imgH="215640" progId="Equation.3">
                  <p:embed/>
                </p:oleObj>
              </mc:Choice>
              <mc:Fallback>
                <p:oleObj name="Equation" r:id="rId4" imgW="114120" imgH="215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27" name="Equation" r:id="rId6" imgW="114120" imgH="215640" progId="Equation.3">
                  <p:embed/>
                </p:oleObj>
              </mc:Choice>
              <mc:Fallback>
                <p:oleObj name="Equation" r:id="rId6" imgW="1141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0" y="5905472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³ Picture </a:t>
            </a:r>
            <a:r>
              <a:rPr lang="fr-FR" sz="1100" dirty="0" err="1"/>
              <a:t>from</a:t>
            </a:r>
            <a:r>
              <a:rPr lang="fr-FR" sz="1100" dirty="0"/>
              <a:t> </a:t>
            </a:r>
            <a:r>
              <a:rPr lang="en-US" sz="1100" dirty="0"/>
              <a:t>Robert J. </a:t>
            </a:r>
            <a:r>
              <a:rPr lang="en-US" sz="1100" dirty="0" err="1"/>
              <a:t>Kee</a:t>
            </a:r>
            <a:r>
              <a:rPr lang="en-US" sz="1100" dirty="0"/>
              <a:t>, Michael E. </a:t>
            </a:r>
            <a:r>
              <a:rPr lang="en-US" sz="1100" dirty="0" err="1"/>
              <a:t>Coltrin</a:t>
            </a:r>
            <a:r>
              <a:rPr lang="en-US" sz="1100" dirty="0"/>
              <a:t> and Peter </a:t>
            </a:r>
            <a:r>
              <a:rPr lang="en-US" sz="1100" dirty="0" err="1"/>
              <a:t>Glarborg</a:t>
            </a:r>
            <a:r>
              <a:rPr lang="en-US" sz="1100" dirty="0"/>
              <a:t> ,“Chemically Reacting Flow: Theory and Practice”, 2003 – chap 16</a:t>
            </a:r>
          </a:p>
          <a:p>
            <a:r>
              <a:rPr lang="en-US" sz="1100" dirty="0"/>
              <a:t>Cantera related page : </a:t>
            </a:r>
            <a:r>
              <a:rPr lang="en-US" sz="1100" dirty="0">
                <a:hlinkClick r:id="rId7"/>
              </a:rPr>
              <a:t>https://cantera.org/science/reactors.html</a:t>
            </a:r>
            <a:endParaRPr lang="en-US" sz="1100" dirty="0"/>
          </a:p>
        </p:txBody>
      </p:sp>
      <p:pic>
        <p:nvPicPr>
          <p:cNvPr id="12" name="Picture 11" descr="cstr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504" y="2492896"/>
            <a:ext cx="5108159" cy="316835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1B33CC0-235A-8443-B3A4-A8CB67400163}"/>
              </a:ext>
            </a:extLst>
          </p:cNvPr>
          <p:cNvSpPr txBox="1">
            <a:spLocks/>
          </p:cNvSpPr>
          <p:nvPr/>
        </p:nvSpPr>
        <p:spPr>
          <a:xfrm>
            <a:off x="5746818" y="2492232"/>
            <a:ext cx="2258947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75000"/>
              <a:buFont typeface="Wingdings" charset="2"/>
              <a:buChar char="u"/>
              <a:defRPr sz="258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63776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charset="2"/>
              <a:buChar char="§"/>
              <a:defRPr sz="1846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5103" indent="-211021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1846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7145" indent="-211021" algn="l" defTabSz="422041" rtl="0" eaLnBrk="1" latinLnBrk="0" hangingPunct="1">
              <a:spcBef>
                <a:spcPct val="20000"/>
              </a:spcBef>
              <a:buFont typeface="Arial"/>
              <a:buChar char="–"/>
              <a:defRPr sz="1292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99186" indent="-211021" algn="l" defTabSz="422041" rtl="0" eaLnBrk="1" latinLnBrk="0" hangingPunct="1">
              <a:spcBef>
                <a:spcPct val="20000"/>
              </a:spcBef>
              <a:buFont typeface="Arial"/>
              <a:buChar char="»"/>
              <a:defRPr sz="1292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21227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charset="2"/>
              <a:buNone/>
            </a:pPr>
            <a:r>
              <a:rPr lang="en-GB" sz="2000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Initial state</a:t>
            </a:r>
            <a:endParaRPr lang="en-GB" sz="2400">
              <a:solidFill>
                <a:sysClr val="windowText" lastClr="000000"/>
              </a:solidFill>
            </a:endParaRP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3D0B282E-C09A-2A44-B2F5-2C2907D8089F}"/>
              </a:ext>
            </a:extLst>
          </p:cNvPr>
          <p:cNvSpPr/>
          <p:nvPr/>
        </p:nvSpPr>
        <p:spPr>
          <a:xfrm>
            <a:off x="7459216" y="3693496"/>
            <a:ext cx="713184" cy="7200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  <a:latin typeface="Century Schoolbook" panose="02040604050505020304" pitchFamily="18" charset="0"/>
              </a:rPr>
              <a:t>Air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77192EB1-468B-7440-8BAB-22528E0AABE2}"/>
              </a:ext>
            </a:extLst>
          </p:cNvPr>
          <p:cNvSpPr/>
          <p:nvPr/>
        </p:nvSpPr>
        <p:spPr>
          <a:xfrm>
            <a:off x="5652120" y="3045424"/>
            <a:ext cx="1807095" cy="20162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en-GB" sz="1200">
                <a:solidFill>
                  <a:schemeClr val="tx1"/>
                </a:solidFill>
                <a:latin typeface="Century Schoolbook" panose="02040604050505020304" pitchFamily="18" charset="0"/>
              </a:rPr>
              <a:t>Hydrogen /Air mixture </a:t>
            </a:r>
          </a:p>
          <a:p>
            <a:pPr>
              <a:buFontTx/>
              <a:buChar char="-"/>
            </a:pPr>
            <a:r>
              <a:rPr lang="en-GB" sz="1200">
                <a:solidFill>
                  <a:schemeClr val="tx1"/>
                </a:solidFill>
                <a:latin typeface="Century Schoolbook" panose="02040604050505020304" pitchFamily="18" charset="0"/>
              </a:rPr>
              <a:t> Initial T</a:t>
            </a:r>
          </a:p>
          <a:p>
            <a:pPr>
              <a:buFontTx/>
              <a:buChar char="-"/>
            </a:pPr>
            <a:r>
              <a:rPr lang="en-GB" sz="1200">
                <a:solidFill>
                  <a:schemeClr val="tx1"/>
                </a:solidFill>
                <a:latin typeface="Century Schoolbook" panose="02040604050505020304" pitchFamily="18" charset="0"/>
              </a:rPr>
              <a:t> Initial V</a:t>
            </a:r>
          </a:p>
          <a:p>
            <a:pPr>
              <a:buFontTx/>
              <a:buChar char="-"/>
            </a:pPr>
            <a:r>
              <a:rPr lang="en-GB" sz="1200">
                <a:solidFill>
                  <a:schemeClr val="tx1"/>
                </a:solidFill>
                <a:latin typeface="Century Schoolbook" panose="02040604050505020304" pitchFamily="18" charset="0"/>
              </a:rPr>
              <a:t> Constant P</a:t>
            </a:r>
          </a:p>
          <a:p>
            <a:pPr>
              <a:buFontTx/>
              <a:buChar char="-"/>
            </a:pPr>
            <a:r>
              <a:rPr lang="en-GB" sz="1200">
                <a:solidFill>
                  <a:schemeClr val="tx1"/>
                </a:solidFill>
                <a:latin typeface="Century Schoolbook" panose="02040604050505020304" pitchFamily="18" charset="0"/>
              </a:rPr>
              <a:t> Adiabatic environment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D89610-2240-E74A-8677-8BB20F9A8E70}"/>
              </a:ext>
            </a:extLst>
          </p:cNvPr>
          <p:cNvSpPr/>
          <p:nvPr/>
        </p:nvSpPr>
        <p:spPr>
          <a:xfrm>
            <a:off x="5652120" y="3045424"/>
            <a:ext cx="2520280" cy="201622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Connector 5">
            <a:extLst>
              <a:ext uri="{FF2B5EF4-FFF2-40B4-BE49-F238E27FC236}">
                <a16:creationId xmlns:a16="http://schemas.microsoft.com/office/drawing/2014/main" id="{A4E637CE-811E-F84E-9DA8-7B93B60B3CC3}"/>
              </a:ext>
            </a:extLst>
          </p:cNvPr>
          <p:cNvCxnSpPr/>
          <p:nvPr/>
        </p:nvCxnSpPr>
        <p:spPr>
          <a:xfrm>
            <a:off x="7459215" y="3054135"/>
            <a:ext cx="0" cy="2016224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C30EA9B-DD33-464C-8FA1-F975065AEB94}"/>
              </a:ext>
            </a:extLst>
          </p:cNvPr>
          <p:cNvCxnSpPr/>
          <p:nvPr/>
        </p:nvCxnSpPr>
        <p:spPr>
          <a:xfrm>
            <a:off x="7243191" y="4053536"/>
            <a:ext cx="432048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30A204D-B956-6642-B499-EF7B25373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25</a:t>
            </a:fld>
            <a:endParaRPr lang="fr-FR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071688"/>
            <a:ext cx="8640960" cy="4641379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GB" sz="2200" dirty="0">
                <a:latin typeface="Century Schoolbook" panose="02040604050505020304" pitchFamily="18" charset="0"/>
              </a:rPr>
              <a:t>The </a:t>
            </a:r>
            <a:r>
              <a:rPr lang="en-GB" sz="2200" b="1" dirty="0">
                <a:latin typeface="Century Schoolbook" panose="02040604050505020304" pitchFamily="18" charset="0"/>
              </a:rPr>
              <a:t>state variables</a:t>
            </a:r>
            <a:r>
              <a:rPr lang="en-GB" sz="2200" dirty="0">
                <a:latin typeface="Century Schoolbook" panose="02040604050505020304" pitchFamily="18" charset="0"/>
              </a:rPr>
              <a:t> for Cantera’s general reactor model are</a:t>
            </a:r>
          </a:p>
          <a:p>
            <a:pPr lvl="1">
              <a:buFont typeface="Arial" pitchFamily="34" charset="0"/>
              <a:buChar char="•"/>
            </a:pPr>
            <a:r>
              <a:rPr lang="en-GB" sz="2200" dirty="0">
                <a:latin typeface="Century Schoolbook" panose="02040604050505020304" pitchFamily="18" charset="0"/>
              </a:rPr>
              <a:t>  , the mass of the reactor’s contents</a:t>
            </a:r>
          </a:p>
          <a:p>
            <a:pPr lvl="1">
              <a:buFont typeface="Arial" pitchFamily="34" charset="0"/>
              <a:buChar char="•"/>
            </a:pPr>
            <a:r>
              <a:rPr lang="en-GB" sz="2200" dirty="0">
                <a:latin typeface="Century Schoolbook" panose="02040604050505020304" pitchFamily="18" charset="0"/>
              </a:rPr>
              <a:t> , the reactor’s volume</a:t>
            </a:r>
          </a:p>
          <a:p>
            <a:pPr lvl="1">
              <a:buFont typeface="Arial" pitchFamily="34" charset="0"/>
              <a:buChar char="•"/>
            </a:pPr>
            <a:r>
              <a:rPr lang="en-GB" sz="2200" dirty="0">
                <a:latin typeface="Century Schoolbook" panose="02040604050505020304" pitchFamily="18" charset="0"/>
              </a:rPr>
              <a:t> , the total internal energy of the reactors contents</a:t>
            </a:r>
          </a:p>
          <a:p>
            <a:pPr lvl="1">
              <a:buFont typeface="Arial" pitchFamily="34" charset="0"/>
              <a:buChar char="•"/>
            </a:pPr>
            <a:r>
              <a:rPr lang="en-GB" sz="2200" dirty="0">
                <a:latin typeface="Century Schoolbook" panose="02040604050505020304" pitchFamily="18" charset="0"/>
              </a:rPr>
              <a:t>   , the mass fractions for each species</a:t>
            </a:r>
          </a:p>
          <a:p>
            <a:pPr>
              <a:buFontTx/>
              <a:buChar char="-"/>
            </a:pPr>
            <a:endParaRPr lang="en-GB" sz="2000" dirty="0">
              <a:latin typeface="Century Schoolbook" panose="02040604050505020304" pitchFamily="18" charset="0"/>
            </a:endParaRPr>
          </a:p>
          <a:p>
            <a:pPr>
              <a:buFontTx/>
              <a:buChar char="-"/>
            </a:pPr>
            <a:r>
              <a:rPr lang="en-GB" sz="1900" dirty="0">
                <a:latin typeface="Century Schoolbook" panose="02040604050505020304" pitchFamily="18" charset="0"/>
              </a:rPr>
              <a:t>Reactor Volume:</a:t>
            </a:r>
          </a:p>
          <a:p>
            <a:pPr>
              <a:buNone/>
            </a:pPr>
            <a:endParaRPr lang="en-GB" sz="2000" dirty="0">
              <a:latin typeface="Century Schoolbook" panose="02040604050505020304" pitchFamily="18" charset="0"/>
            </a:endParaRPr>
          </a:p>
          <a:p>
            <a:pPr>
              <a:buNone/>
            </a:pPr>
            <a:endParaRPr lang="en-GB" sz="2000" dirty="0">
              <a:latin typeface="Century Schoolbook" panose="02040604050505020304" pitchFamily="18" charset="0"/>
            </a:endParaRPr>
          </a:p>
          <a:p>
            <a:pPr>
              <a:buFontTx/>
              <a:buChar char="-"/>
            </a:pPr>
            <a:r>
              <a:rPr lang="en-GB" sz="2200" dirty="0">
                <a:latin typeface="Century Schoolbook" panose="02040604050505020304" pitchFamily="18" charset="0"/>
              </a:rPr>
              <a:t>Mass Conservation: </a:t>
            </a:r>
          </a:p>
          <a:p>
            <a:pPr>
              <a:buFontTx/>
              <a:buChar char="-"/>
            </a:pPr>
            <a:endParaRPr lang="en-GB" sz="2200" dirty="0">
              <a:latin typeface="Century Schoolbook" panose="02040604050505020304" pitchFamily="18" charset="0"/>
            </a:endParaRPr>
          </a:p>
          <a:p>
            <a:pPr>
              <a:buNone/>
            </a:pPr>
            <a:r>
              <a:rPr lang="en-GB" sz="2200" dirty="0">
                <a:latin typeface="Century Schoolbook" panose="02040604050505020304" pitchFamily="18" charset="0"/>
              </a:rPr>
              <a:t>  </a:t>
            </a:r>
          </a:p>
          <a:p>
            <a:pPr>
              <a:buNone/>
            </a:pPr>
            <a:r>
              <a:rPr lang="en-GB" sz="2200" dirty="0">
                <a:latin typeface="Century Schoolbook" panose="02040604050505020304" pitchFamily="18" charset="0"/>
              </a:rPr>
              <a:t> </a:t>
            </a:r>
          </a:p>
          <a:p>
            <a:pPr>
              <a:buNone/>
            </a:pPr>
            <a:endParaRPr lang="en-GB" sz="1700" dirty="0">
              <a:latin typeface="Century Schoolbook" panose="02040604050505020304" pitchFamily="18" charset="0"/>
            </a:endParaRPr>
          </a:p>
          <a:p>
            <a:pPr>
              <a:buNone/>
            </a:pPr>
            <a:endParaRPr lang="en-GB" sz="1700" dirty="0">
              <a:latin typeface="Century Schoolbook" panose="02040604050505020304" pitchFamily="18" charset="0"/>
            </a:endParaRPr>
          </a:p>
          <a:p>
            <a:pPr>
              <a:buNone/>
            </a:pPr>
            <a:endParaRPr lang="en-GB" sz="1700" dirty="0">
              <a:latin typeface="Century Schoolbook" panose="02040604050505020304" pitchFamily="18" charset="0"/>
            </a:endParaRPr>
          </a:p>
          <a:p>
            <a:pPr>
              <a:buNone/>
            </a:pPr>
            <a:endParaRPr lang="en-GB" sz="2000" dirty="0">
              <a:latin typeface="Century Schoolbook" panose="02040604050505020304" pitchFamily="18" charset="0"/>
            </a:endParaRPr>
          </a:p>
          <a:p>
            <a:pPr>
              <a:buNone/>
            </a:pPr>
            <a:endParaRPr lang="en-GB" dirty="0">
              <a:latin typeface="Century Schoolbook" panose="02040604050505020304" pitchFamily="18" charset="0"/>
            </a:endParaRPr>
          </a:p>
          <a:p>
            <a:pPr>
              <a:buNone/>
            </a:pPr>
            <a:endParaRPr lang="en-GB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</p:spPr>
        <p:txBody>
          <a:bodyPr/>
          <a:lstStyle/>
          <a:p>
            <a:r>
              <a:rPr lang="fr-FR"/>
              <a:t>Jonathan WIRTZ, Théo OGIER - PhD CERFACS</a:t>
            </a:r>
            <a:endParaRPr lang="fr-FR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370834" y="3195986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801" name="Equation" r:id="rId4" imgW="114120" imgH="215640" progId="Equation.3">
                  <p:embed/>
                </p:oleObj>
              </mc:Choice>
              <mc:Fallback>
                <p:oleObj name="Equation" r:id="rId4" imgW="114120" imgH="21564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0834" y="3195986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044387"/>
              </p:ext>
            </p:extLst>
          </p:nvPr>
        </p:nvGraphicFramePr>
        <p:xfrm>
          <a:off x="683568" y="1482935"/>
          <a:ext cx="432048" cy="253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802" name="Equation" r:id="rId6" imgW="164880" imgH="139680" progId="Equation.3">
                  <p:embed/>
                </p:oleObj>
              </mc:Choice>
              <mc:Fallback>
                <p:oleObj name="Equation" r:id="rId6" imgW="164880" imgH="13968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482935"/>
                        <a:ext cx="432048" cy="25310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674315"/>
              </p:ext>
            </p:extLst>
          </p:nvPr>
        </p:nvGraphicFramePr>
        <p:xfrm>
          <a:off x="740768" y="1745996"/>
          <a:ext cx="28803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803" name="Equation" r:id="rId8" imgW="152280" imgH="177480" progId="Equation.3">
                  <p:embed/>
                </p:oleObj>
              </mc:Choice>
              <mc:Fallback>
                <p:oleObj name="Equation" r:id="rId8" imgW="152280" imgH="177480" progId="Equation.3">
                  <p:embed/>
                  <p:pic>
                    <p:nvPicPr>
                      <p:cNvPr id="410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768" y="1745996"/>
                        <a:ext cx="288032" cy="3238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642120"/>
              </p:ext>
            </p:extLst>
          </p:nvPr>
        </p:nvGraphicFramePr>
        <p:xfrm>
          <a:off x="740768" y="2063463"/>
          <a:ext cx="28803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804" name="Equation" r:id="rId10" imgW="164880" imgH="177480" progId="Equation.3">
                  <p:embed/>
                </p:oleObj>
              </mc:Choice>
              <mc:Fallback>
                <p:oleObj name="Equation" r:id="rId10" imgW="164880" imgH="177480" progId="Equation.3">
                  <p:embed/>
                  <p:pic>
                    <p:nvPicPr>
                      <p:cNvPr id="410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768" y="2063463"/>
                        <a:ext cx="288032" cy="3238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290921"/>
              </p:ext>
            </p:extLst>
          </p:nvPr>
        </p:nvGraphicFramePr>
        <p:xfrm>
          <a:off x="683568" y="2420013"/>
          <a:ext cx="432048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805" name="Equation" r:id="rId12" imgW="203040" imgH="177480" progId="Equation.3">
                  <p:embed/>
                </p:oleObj>
              </mc:Choice>
              <mc:Fallback>
                <p:oleObj name="Equation" r:id="rId12" imgW="203040" imgH="177480" progId="Equation.3">
                  <p:embed/>
                  <p:pic>
                    <p:nvPicPr>
                      <p:cNvPr id="410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2420013"/>
                        <a:ext cx="432048" cy="3238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090826"/>
              </p:ext>
            </p:extLst>
          </p:nvPr>
        </p:nvGraphicFramePr>
        <p:xfrm>
          <a:off x="2582608" y="2974153"/>
          <a:ext cx="2520280" cy="875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806" name="Equation" r:id="rId14" imgW="1206360" imgH="419040" progId="Equation.3">
                  <p:embed/>
                </p:oleObj>
              </mc:Choice>
              <mc:Fallback>
                <p:oleObj name="Equation" r:id="rId14" imgW="1206360" imgH="4190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2608" y="2974153"/>
                        <a:ext cx="2520280" cy="87546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198247" y="2805661"/>
                <a:ext cx="385909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>
                    <a:latin typeface="Century Schoolbook" panose="020406040505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GB" sz="16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sz="1600" b="0" i="0">
                  <a:latin typeface="Cambria Math" panose="02040503050406030204" pitchFamily="18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GB" sz="1600">
                    <a:latin typeface="Century Schoolbook" panose="02040604050505020304" pitchFamily="18" charset="0"/>
                  </a:rPr>
                  <a:t> is the wall Area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GB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  <m:r>
                      <a:rPr lang="en-GB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>
                    <a:latin typeface="Century Schoolbook" panose="02040604050505020304" pitchFamily="18" charset="0"/>
                  </a:rPr>
                  <a:t> is the velocity of the wall</a:t>
                </a: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</m:t>
                    </m:r>
                  </m:oMath>
                </a14:m>
                <a:r>
                  <a:rPr lang="en-GB" sz="1600">
                    <a:latin typeface="Century Schoolbook" panose="02040604050505020304" pitchFamily="18" charset="0"/>
                  </a:rPr>
                  <a:t> is the wall facing 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247" y="2805661"/>
                <a:ext cx="3859094" cy="1077218"/>
              </a:xfrm>
              <a:prstGeom prst="rect">
                <a:avLst/>
              </a:prstGeom>
              <a:blipFill>
                <a:blip r:embed="rId16"/>
                <a:stretch>
                  <a:fillRect l="-656" t="-2326" b="-46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1028800" y="5038583"/>
            <a:ext cx="7560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Century Schoolbook" panose="02040604050505020304" pitchFamily="18" charset="0"/>
              </a:rPr>
              <a:t>Where             are inlets and outlets mass flow rate and              stands for the production of homogeneous phase species on the reactor walls.</a:t>
            </a:r>
          </a:p>
          <a:p>
            <a:r>
              <a:rPr lang="en-GB"/>
              <a:t> </a:t>
            </a:r>
          </a:p>
        </p:txBody>
      </p:sp>
      <p:graphicFrame>
        <p:nvGraphicFramePr>
          <p:cNvPr id="411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8938621"/>
              </p:ext>
            </p:extLst>
          </p:nvPr>
        </p:nvGraphicFramePr>
        <p:xfrm>
          <a:off x="1894203" y="4865343"/>
          <a:ext cx="684076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807" name="Equation" r:id="rId17" imgW="393480" imgH="330120" progId="Equation.3">
                  <p:embed/>
                </p:oleObj>
              </mc:Choice>
              <mc:Fallback>
                <p:oleObj name="Equation" r:id="rId17" imgW="393480" imgH="330120" progId="Equation.3">
                  <p:embed/>
                  <p:pic>
                    <p:nvPicPr>
                      <p:cNvPr id="411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4203" y="4865343"/>
                        <a:ext cx="684076" cy="5760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082869"/>
              </p:ext>
            </p:extLst>
          </p:nvPr>
        </p:nvGraphicFramePr>
        <p:xfrm>
          <a:off x="7012955" y="4821222"/>
          <a:ext cx="648072" cy="601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808" name="Equation" r:id="rId19" imgW="342720" imgH="317160" progId="Equation.3">
                  <p:embed/>
                </p:oleObj>
              </mc:Choice>
              <mc:Fallback>
                <p:oleObj name="Equation" r:id="rId19" imgW="342720" imgH="317160" progId="Equation.3">
                  <p:embed/>
                  <p:pic>
                    <p:nvPicPr>
                      <p:cNvPr id="4111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2955" y="4821222"/>
                        <a:ext cx="648072" cy="6015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0" y="594683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³ Robert J. </a:t>
            </a:r>
            <a:r>
              <a:rPr lang="en-GB" sz="1100" dirty="0" err="1"/>
              <a:t>Kee</a:t>
            </a:r>
            <a:r>
              <a:rPr lang="en-GB" sz="1100" dirty="0"/>
              <a:t>, Michael E. </a:t>
            </a:r>
            <a:r>
              <a:rPr lang="en-GB" sz="1100" dirty="0" err="1"/>
              <a:t>Coltrin</a:t>
            </a:r>
            <a:r>
              <a:rPr lang="en-GB" sz="1100" dirty="0"/>
              <a:t> and Peter </a:t>
            </a:r>
            <a:r>
              <a:rPr lang="en-GB" sz="1100" dirty="0" err="1"/>
              <a:t>Glarborg</a:t>
            </a:r>
            <a:r>
              <a:rPr lang="en-GB" sz="1100" dirty="0"/>
              <a:t> ,“Chemically Reacting Flow: Theory and Practice”, 2003 – chap 16</a:t>
            </a:r>
          </a:p>
          <a:p>
            <a:r>
              <a:rPr lang="en-GB" sz="1100" dirty="0"/>
              <a:t>⁴ http://</a:t>
            </a:r>
            <a:r>
              <a:rPr lang="en-GB" sz="1100" dirty="0" err="1"/>
              <a:t>cantera.github.io</a:t>
            </a:r>
            <a:r>
              <a:rPr lang="en-GB" sz="1100" dirty="0"/>
              <a:t>/docs/sphinx/html/</a:t>
            </a:r>
            <a:r>
              <a:rPr lang="en-GB" sz="1100" dirty="0" err="1"/>
              <a:t>reactors.html</a:t>
            </a:r>
            <a:endParaRPr lang="en-GB" sz="11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3BB1089-8088-1D4B-BADB-517FB70B194F}"/>
              </a:ext>
            </a:extLst>
          </p:cNvPr>
          <p:cNvSpPr txBox="1">
            <a:spLocks/>
          </p:cNvSpPr>
          <p:nvPr/>
        </p:nvSpPr>
        <p:spPr>
          <a:xfrm>
            <a:off x="640906" y="22043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latin typeface="Century Schoolbook" panose="02040604050505020304" pitchFamily="18" charset="0"/>
              </a:rPr>
              <a:t>Governing equations</a:t>
            </a:r>
            <a:br>
              <a:rPr lang="en-GB">
                <a:latin typeface="Century Schoolbook" panose="02040604050505020304" pitchFamily="18" charset="0"/>
              </a:rPr>
            </a:br>
            <a:r>
              <a:rPr lang="en-GB" sz="2200" b="1" i="1">
                <a:latin typeface="Century Schoolbook" panose="02040604050505020304" pitchFamily="18" charset="0"/>
              </a:rPr>
              <a:t>Batch and Stirred Reactor</a:t>
            </a:r>
            <a:r>
              <a:rPr lang="en-GB" sz="2200" b="1" i="1" baseline="30000">
                <a:latin typeface="Century Schoolbook" panose="02040604050505020304" pitchFamily="18" charset="0"/>
              </a:rPr>
              <a:t>34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06DD195A-115B-944D-9F76-898C8682269D}"/>
                  </a:ext>
                </a:extLst>
              </p:cNvPr>
              <p:cNvSpPr txBox="1"/>
              <p:nvPr/>
            </p:nvSpPr>
            <p:spPr>
              <a:xfrm>
                <a:off x="2877433" y="4141242"/>
                <a:ext cx="4070831" cy="746936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𝑑𝑚</m:t>
                          </m:r>
                        </m:num>
                        <m:den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fr-FR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0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0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𝑤𝑎𝑙𝑙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06DD195A-115B-944D-9F76-898C86822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433" y="4141242"/>
                <a:ext cx="4070831" cy="746936"/>
              </a:xfrm>
              <a:prstGeom prst="rect">
                <a:avLst/>
              </a:prstGeom>
              <a:blipFill>
                <a:blip r:embed="rId21"/>
                <a:stretch>
                  <a:fillRect l="-1242" t="-140984" b="-195082"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49DD72-A7BB-7644-A1D5-CCFDFBAC5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80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071687"/>
            <a:ext cx="8640960" cy="3869481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GB" sz="2000" dirty="0">
                <a:latin typeface="Century Schoolbook" panose="02040604050505020304" pitchFamily="18" charset="0"/>
              </a:rPr>
              <a:t>The </a:t>
            </a:r>
            <a:r>
              <a:rPr lang="en-GB" sz="2000" b="1" dirty="0">
                <a:latin typeface="Century Schoolbook" panose="02040604050505020304" pitchFamily="18" charset="0"/>
              </a:rPr>
              <a:t>state variables</a:t>
            </a:r>
            <a:r>
              <a:rPr lang="en-GB" sz="2000" dirty="0">
                <a:latin typeface="Century Schoolbook" panose="02040604050505020304" pitchFamily="18" charset="0"/>
              </a:rPr>
              <a:t> for Cantera’s general reactor model are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>
                <a:latin typeface="Century Schoolbook" panose="02040604050505020304" pitchFamily="18" charset="0"/>
              </a:rPr>
              <a:t>  , the mass of the reactor’s contents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>
                <a:latin typeface="Century Schoolbook" panose="02040604050505020304" pitchFamily="18" charset="0"/>
              </a:rPr>
              <a:t> , the reactor’s volume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>
                <a:latin typeface="Century Schoolbook" panose="02040604050505020304" pitchFamily="18" charset="0"/>
              </a:rPr>
              <a:t> , the total internal energy of the reactors contents</a:t>
            </a:r>
          </a:p>
          <a:p>
            <a:pPr lvl="1">
              <a:buFont typeface="Arial" pitchFamily="34" charset="0"/>
              <a:buChar char="•"/>
            </a:pPr>
            <a:r>
              <a:rPr lang="en-GB" sz="2000" dirty="0">
                <a:latin typeface="Century Schoolbook" panose="02040604050505020304" pitchFamily="18" charset="0"/>
              </a:rPr>
              <a:t>   , the mass fractions for each species</a:t>
            </a:r>
          </a:p>
          <a:p>
            <a:pPr lvl="1">
              <a:buFont typeface="Arial" pitchFamily="34" charset="0"/>
              <a:buChar char="•"/>
            </a:pPr>
            <a:endParaRPr lang="en-GB" sz="2000" dirty="0">
              <a:latin typeface="Century Schoolbook" panose="02040604050505020304" pitchFamily="18" charset="0"/>
            </a:endParaRPr>
          </a:p>
          <a:p>
            <a:pPr>
              <a:buFontTx/>
              <a:buChar char="-"/>
            </a:pPr>
            <a:r>
              <a:rPr lang="en-GB" sz="1800" dirty="0">
                <a:latin typeface="Century Schoolbook" panose="02040604050505020304" pitchFamily="18" charset="0"/>
              </a:rPr>
              <a:t>Species conservation</a:t>
            </a:r>
            <a:r>
              <a:rPr lang="en-GB" sz="2000" dirty="0">
                <a:latin typeface="Century Schoolbook" panose="02040604050505020304" pitchFamily="18" charset="0"/>
              </a:rPr>
              <a:t>:</a:t>
            </a:r>
          </a:p>
          <a:p>
            <a:pPr>
              <a:buFontTx/>
              <a:buChar char="-"/>
            </a:pPr>
            <a:endParaRPr lang="en-GB" sz="2000" b="1" dirty="0">
              <a:latin typeface="Century Schoolbook" panose="02040604050505020304" pitchFamily="18" charset="0"/>
            </a:endParaRPr>
          </a:p>
          <a:p>
            <a:pPr>
              <a:buFontTx/>
              <a:buChar char="-"/>
            </a:pPr>
            <a:endParaRPr lang="en-GB" sz="2000" b="1" dirty="0">
              <a:latin typeface="Century Schoolbook" panose="02040604050505020304" pitchFamily="18" charset="0"/>
            </a:endParaRPr>
          </a:p>
          <a:p>
            <a:pPr>
              <a:buFontTx/>
              <a:buChar char="-"/>
            </a:pPr>
            <a:endParaRPr lang="en-GB" sz="2000" b="1" dirty="0">
              <a:latin typeface="Century Schoolbook" panose="02040604050505020304" pitchFamily="18" charset="0"/>
            </a:endParaRPr>
          </a:p>
          <a:p>
            <a:pPr>
              <a:buFontTx/>
              <a:buChar char="-"/>
            </a:pPr>
            <a:r>
              <a:rPr lang="en-GB" sz="1800" dirty="0">
                <a:latin typeface="Century Schoolbook" panose="02040604050505020304" pitchFamily="18" charset="0"/>
              </a:rPr>
              <a:t>Energy Conservation (</a:t>
            </a:r>
            <a:r>
              <a:rPr lang="en-GB" sz="1800" i="1" dirty="0">
                <a:latin typeface="Century Schoolbook" panose="02040604050505020304" pitchFamily="18" charset="0"/>
              </a:rPr>
              <a:t>reactor case</a:t>
            </a:r>
            <a:r>
              <a:rPr lang="en-GB" sz="1800" dirty="0">
                <a:latin typeface="Century Schoolbook" panose="02040604050505020304" pitchFamily="18" charset="0"/>
              </a:rPr>
              <a:t>) :</a:t>
            </a: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</p:spPr>
        <p:txBody>
          <a:bodyPr/>
          <a:lstStyle/>
          <a:p>
            <a:r>
              <a:rPr lang="en-GB"/>
              <a:t>Jonathan WIRTZ, Théo OGIER - PhD CERFACS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370834" y="3195986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91" name="Equation" r:id="rId4" imgW="114120" imgH="215640" progId="Equation.3">
                  <p:embed/>
                </p:oleObj>
              </mc:Choice>
              <mc:Fallback>
                <p:oleObj name="Equation" r:id="rId4" imgW="114120" imgH="21564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0834" y="3195986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683568" y="1482935"/>
          <a:ext cx="432048" cy="253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92" name="Equation" r:id="rId6" imgW="164880" imgH="139680" progId="Equation.3">
                  <p:embed/>
                </p:oleObj>
              </mc:Choice>
              <mc:Fallback>
                <p:oleObj name="Equation" r:id="rId6" imgW="164880" imgH="13968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482935"/>
                        <a:ext cx="432048" cy="25310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" name="Object 5"/>
          <p:cNvGraphicFramePr>
            <a:graphicFrameLocks noChangeAspect="1"/>
          </p:cNvGraphicFramePr>
          <p:nvPr>
            <p:extLst/>
          </p:nvPr>
        </p:nvGraphicFramePr>
        <p:xfrm>
          <a:off x="740768" y="1745996"/>
          <a:ext cx="28803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93" name="Equation" r:id="rId8" imgW="152280" imgH="177480" progId="Equation.3">
                  <p:embed/>
                </p:oleObj>
              </mc:Choice>
              <mc:Fallback>
                <p:oleObj name="Equation" r:id="rId8" imgW="152280" imgH="177480" progId="Equation.3">
                  <p:embed/>
                  <p:pic>
                    <p:nvPicPr>
                      <p:cNvPr id="410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768" y="1745996"/>
                        <a:ext cx="288032" cy="3238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2" name="Object 6"/>
          <p:cNvGraphicFramePr>
            <a:graphicFrameLocks noChangeAspect="1"/>
          </p:cNvGraphicFramePr>
          <p:nvPr>
            <p:extLst/>
          </p:nvPr>
        </p:nvGraphicFramePr>
        <p:xfrm>
          <a:off x="740768" y="2063463"/>
          <a:ext cx="28803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94" name="Equation" r:id="rId10" imgW="164880" imgH="177480" progId="Equation.3">
                  <p:embed/>
                </p:oleObj>
              </mc:Choice>
              <mc:Fallback>
                <p:oleObj name="Equation" r:id="rId10" imgW="164880" imgH="177480" progId="Equation.3">
                  <p:embed/>
                  <p:pic>
                    <p:nvPicPr>
                      <p:cNvPr id="410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768" y="2063463"/>
                        <a:ext cx="288032" cy="3238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3" name="Object 7"/>
          <p:cNvGraphicFramePr>
            <a:graphicFrameLocks noChangeAspect="1"/>
          </p:cNvGraphicFramePr>
          <p:nvPr>
            <p:extLst/>
          </p:nvPr>
        </p:nvGraphicFramePr>
        <p:xfrm>
          <a:off x="683568" y="2420013"/>
          <a:ext cx="432048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95" name="Equation" r:id="rId12" imgW="203040" imgH="177480" progId="Equation.3">
                  <p:embed/>
                </p:oleObj>
              </mc:Choice>
              <mc:Fallback>
                <p:oleObj name="Equation" r:id="rId12" imgW="203040" imgH="177480" progId="Equation.3">
                  <p:embed/>
                  <p:pic>
                    <p:nvPicPr>
                      <p:cNvPr id="410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2420013"/>
                        <a:ext cx="432048" cy="3238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0" y="594683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³ Robert J. </a:t>
            </a:r>
            <a:r>
              <a:rPr lang="en-GB" sz="1100" dirty="0" err="1"/>
              <a:t>Kee</a:t>
            </a:r>
            <a:r>
              <a:rPr lang="en-GB" sz="1100" dirty="0"/>
              <a:t>, Michael E. </a:t>
            </a:r>
            <a:r>
              <a:rPr lang="en-GB" sz="1100" dirty="0" err="1"/>
              <a:t>Coltrin</a:t>
            </a:r>
            <a:r>
              <a:rPr lang="en-GB" sz="1100" dirty="0"/>
              <a:t> and Peter </a:t>
            </a:r>
            <a:r>
              <a:rPr lang="en-GB" sz="1100" dirty="0" err="1"/>
              <a:t>Glarborg</a:t>
            </a:r>
            <a:r>
              <a:rPr lang="en-GB" sz="1100" dirty="0"/>
              <a:t> ,“Chemically Reacting Flow: Theory and Practice”, 2003 – chap 16</a:t>
            </a:r>
          </a:p>
          <a:p>
            <a:r>
              <a:rPr lang="en-GB" sz="1100" dirty="0"/>
              <a:t>⁴ http://</a:t>
            </a:r>
            <a:r>
              <a:rPr lang="en-GB" sz="1100" dirty="0" err="1"/>
              <a:t>cantera.github.io</a:t>
            </a:r>
            <a:r>
              <a:rPr lang="en-GB" sz="1100" dirty="0"/>
              <a:t>/docs/sphinx/html/</a:t>
            </a:r>
            <a:r>
              <a:rPr lang="en-GB" sz="1100" dirty="0" err="1"/>
              <a:t>reactors.html</a:t>
            </a:r>
            <a:endParaRPr lang="en-GB" sz="11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3BB1089-8088-1D4B-BADB-517FB70B194F}"/>
              </a:ext>
            </a:extLst>
          </p:cNvPr>
          <p:cNvSpPr txBox="1">
            <a:spLocks/>
          </p:cNvSpPr>
          <p:nvPr/>
        </p:nvSpPr>
        <p:spPr>
          <a:xfrm>
            <a:off x="640906" y="22043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latin typeface="Century Schoolbook" panose="02040604050505020304" pitchFamily="18" charset="0"/>
              </a:rPr>
              <a:t>Governing equations</a:t>
            </a:r>
            <a:br>
              <a:rPr lang="en-GB">
                <a:latin typeface="Century Schoolbook" panose="02040604050505020304" pitchFamily="18" charset="0"/>
              </a:rPr>
            </a:br>
            <a:r>
              <a:rPr lang="en-GB" sz="2200" b="1" i="1">
                <a:latin typeface="Century Schoolbook" panose="02040604050505020304" pitchFamily="18" charset="0"/>
              </a:rPr>
              <a:t>Batch and Stirred Reactor</a:t>
            </a:r>
            <a:r>
              <a:rPr lang="en-GB" sz="2200" b="1" i="1" baseline="30000">
                <a:latin typeface="Century Schoolbook" panose="02040604050505020304" pitchFamily="18" charset="0"/>
              </a:rPr>
              <a:t>34</a:t>
            </a:r>
          </a:p>
        </p:txBody>
      </p:sp>
      <p:graphicFrame>
        <p:nvGraphicFramePr>
          <p:cNvPr id="23" name="Object 11">
            <a:extLst>
              <a:ext uri="{FF2B5EF4-FFF2-40B4-BE49-F238E27FC236}">
                <a16:creationId xmlns:a16="http://schemas.microsoft.com/office/drawing/2014/main" id="{6440C52D-FE28-CC45-B03D-E7FD5820B8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1554624"/>
              </p:ext>
            </p:extLst>
          </p:nvPr>
        </p:nvGraphicFramePr>
        <p:xfrm>
          <a:off x="3235464" y="3084895"/>
          <a:ext cx="5224462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96" name="Equation" r:id="rId14" imgW="2501640" imgH="419040" progId="Equation.3">
                  <p:embed/>
                </p:oleObj>
              </mc:Choice>
              <mc:Fallback>
                <p:oleObj name="Equation" r:id="rId14" imgW="2501640" imgH="419040" progId="Equation.3">
                  <p:embed/>
                  <p:pic>
                    <p:nvPicPr>
                      <p:cNvPr id="12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5464" y="3084895"/>
                        <a:ext cx="5224462" cy="8747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6">
            <a:extLst>
              <a:ext uri="{FF2B5EF4-FFF2-40B4-BE49-F238E27FC236}">
                <a16:creationId xmlns:a16="http://schemas.microsoft.com/office/drawing/2014/main" id="{F7CE05A5-C81F-3D4A-AAF6-1614165E3E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0158022"/>
              </p:ext>
            </p:extLst>
          </p:nvPr>
        </p:nvGraphicFramePr>
        <p:xfrm>
          <a:off x="2817861" y="4756151"/>
          <a:ext cx="4938712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97" name="Equation" r:id="rId16" imgW="2412720" imgH="419040" progId="Equation.3">
                  <p:embed/>
                </p:oleObj>
              </mc:Choice>
              <mc:Fallback>
                <p:oleObj name="Equation" r:id="rId16" imgW="2412720" imgH="419040" progId="Equation.3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7861" y="4756151"/>
                        <a:ext cx="4938712" cy="85725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15">
            <a:extLst>
              <a:ext uri="{FF2B5EF4-FFF2-40B4-BE49-F238E27FC236}">
                <a16:creationId xmlns:a16="http://schemas.microsoft.com/office/drawing/2014/main" id="{E8BD5463-5302-7548-BE15-880176F643A5}"/>
              </a:ext>
            </a:extLst>
          </p:cNvPr>
          <p:cNvSpPr txBox="1"/>
          <p:nvPr/>
        </p:nvSpPr>
        <p:spPr>
          <a:xfrm>
            <a:off x="1028800" y="5557298"/>
            <a:ext cx="74168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Where         is the total rate of heat transfer through all walls</a:t>
            </a:r>
          </a:p>
          <a:p>
            <a:endParaRPr lang="en-GB" dirty="0"/>
          </a:p>
        </p:txBody>
      </p:sp>
      <p:graphicFrame>
        <p:nvGraphicFramePr>
          <p:cNvPr id="26" name="Object 17">
            <a:extLst>
              <a:ext uri="{FF2B5EF4-FFF2-40B4-BE49-F238E27FC236}">
                <a16:creationId xmlns:a16="http://schemas.microsoft.com/office/drawing/2014/main" id="{37B54ABF-9ACC-1F4C-BFEA-2ABDCE3DB9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635624"/>
              </p:ext>
            </p:extLst>
          </p:nvPr>
        </p:nvGraphicFramePr>
        <p:xfrm>
          <a:off x="1792288" y="5391918"/>
          <a:ext cx="288032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98" name="Equation" r:id="rId18" imgW="152280" imgH="304560" progId="Equation.3">
                  <p:embed/>
                </p:oleObj>
              </mc:Choice>
              <mc:Fallback>
                <p:oleObj name="Equation" r:id="rId18" imgW="152280" imgH="30456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288" y="5391918"/>
                        <a:ext cx="288032" cy="5760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12">
            <a:extLst>
              <a:ext uri="{FF2B5EF4-FFF2-40B4-BE49-F238E27FC236}">
                <a16:creationId xmlns:a16="http://schemas.microsoft.com/office/drawing/2014/main" id="{1D1AFA56-7676-1E41-B61E-9F23F5E39EB6}"/>
              </a:ext>
            </a:extLst>
          </p:cNvPr>
          <p:cNvSpPr txBox="1"/>
          <p:nvPr/>
        </p:nvSpPr>
        <p:spPr>
          <a:xfrm>
            <a:off x="683568" y="3649921"/>
            <a:ext cx="82957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latin typeface="Century Schoolbook" panose="02040604050505020304" pitchFamily="18" charset="0"/>
              </a:rPr>
              <a:t>Where</a:t>
            </a:r>
          </a:p>
          <a:p>
            <a:endParaRPr lang="en-GB" sz="800">
              <a:latin typeface="Century Schoolbook" panose="02040604050505020304" pitchFamily="18" charset="0"/>
            </a:endParaRPr>
          </a:p>
          <a:p>
            <a:r>
              <a:rPr lang="en-GB" sz="1400">
                <a:latin typeface="Century Schoolbook" panose="02040604050505020304" pitchFamily="18" charset="0"/>
              </a:rPr>
              <a:t>            is the rate at which species k is generated through homogeneous phase reactions </a:t>
            </a:r>
          </a:p>
          <a:p>
            <a:r>
              <a:rPr lang="en-GB" sz="1400">
                <a:latin typeface="Century Schoolbook" panose="02040604050505020304" pitchFamily="18" charset="0"/>
              </a:rPr>
              <a:t>            in the reactor and on the walls</a:t>
            </a:r>
          </a:p>
        </p:txBody>
      </p:sp>
      <p:graphicFrame>
        <p:nvGraphicFramePr>
          <p:cNvPr id="28" name="Object 11">
            <a:extLst>
              <a:ext uri="{FF2B5EF4-FFF2-40B4-BE49-F238E27FC236}">
                <a16:creationId xmlns:a16="http://schemas.microsoft.com/office/drawing/2014/main" id="{7A367DD2-B723-2E45-8E9D-703B1E12BC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03128"/>
              </p:ext>
            </p:extLst>
          </p:nvPr>
        </p:nvGraphicFramePr>
        <p:xfrm>
          <a:off x="745810" y="3822451"/>
          <a:ext cx="581927" cy="467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99" name="Equation" r:id="rId20" imgW="380880" imgH="304560" progId="Equation.3">
                  <p:embed/>
                </p:oleObj>
              </mc:Choice>
              <mc:Fallback>
                <p:oleObj name="Equation" r:id="rId20" imgW="380880" imgH="304560" progId="Equation.3">
                  <p:embed/>
                  <p:pic>
                    <p:nvPicPr>
                      <p:cNvPr id="513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810" y="3822451"/>
                        <a:ext cx="581927" cy="46774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E47BAA2-6736-3A49-BCAE-1E96CF8A3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61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Jonathan WIRTZ, Théo OGIER - PhD CERFACS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9" name="Equation" r:id="rId4" imgW="114120" imgH="215640" progId="Equation.3">
                  <p:embed/>
                </p:oleObj>
              </mc:Choice>
              <mc:Fallback>
                <p:oleObj name="Equation" r:id="rId4" imgW="114120" imgH="215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E5EB124B-DD9A-5D46-A33F-868F2180DED6}"/>
              </a:ext>
            </a:extLst>
          </p:cNvPr>
          <p:cNvSpPr txBox="1">
            <a:spLocks/>
          </p:cNvSpPr>
          <p:nvPr/>
        </p:nvSpPr>
        <p:spPr>
          <a:xfrm>
            <a:off x="640906" y="22043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latin typeface="Century Schoolbook" panose="02040604050505020304" pitchFamily="18" charset="0"/>
              </a:rPr>
              <a:t>Governing equations</a:t>
            </a:r>
            <a:br>
              <a:rPr lang="en-GB">
                <a:latin typeface="Century Schoolbook" panose="02040604050505020304" pitchFamily="18" charset="0"/>
              </a:rPr>
            </a:br>
            <a:r>
              <a:rPr lang="en-GB" sz="2200" b="1" i="1">
                <a:latin typeface="Century Schoolbook" panose="02040604050505020304" pitchFamily="18" charset="0"/>
              </a:rPr>
              <a:t>Batch and Stirred Reactor</a:t>
            </a:r>
            <a:r>
              <a:rPr lang="en-GB" sz="2200" b="1" i="1" baseline="30000">
                <a:latin typeface="Century Schoolbook" panose="02040604050505020304" pitchFamily="18" charset="0"/>
              </a:rPr>
              <a:t>34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1438F5-2B16-3443-9D47-F2C494FAB7A1}"/>
              </a:ext>
            </a:extLst>
          </p:cNvPr>
          <p:cNvSpPr txBox="1">
            <a:spLocks/>
          </p:cNvSpPr>
          <p:nvPr/>
        </p:nvSpPr>
        <p:spPr>
          <a:xfrm>
            <a:off x="200658" y="1916832"/>
            <a:ext cx="8856984" cy="3456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75000"/>
              <a:buFont typeface="Wingdings" charset="2"/>
              <a:buChar char="u"/>
              <a:defRPr sz="258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63776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charset="2"/>
              <a:buChar char="§"/>
              <a:defRPr sz="1846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5103" indent="-211021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1846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7145" indent="-211021" algn="l" defTabSz="422041" rtl="0" eaLnBrk="1" latinLnBrk="0" hangingPunct="1">
              <a:spcBef>
                <a:spcPct val="20000"/>
              </a:spcBef>
              <a:buFont typeface="Arial"/>
              <a:buChar char="–"/>
              <a:defRPr sz="1292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99186" indent="-211021" algn="l" defTabSz="422041" rtl="0" eaLnBrk="1" latinLnBrk="0" hangingPunct="1">
              <a:spcBef>
                <a:spcPct val="20000"/>
              </a:spcBef>
              <a:buFont typeface="Arial"/>
              <a:buChar char="»"/>
              <a:defRPr sz="1292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21227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r>
              <a:rPr lang="en-GB" sz="2400">
                <a:latin typeface="Century Schoolbook" panose="02040604050505020304" pitchFamily="18" charset="0"/>
              </a:rPr>
              <a:t>Resulting system of Ordinary Differential Equations (ODE) :</a:t>
            </a:r>
          </a:p>
          <a:p>
            <a:pPr>
              <a:buFontTx/>
              <a:buChar char="-"/>
            </a:pPr>
            <a:r>
              <a:rPr lang="en-GB" sz="2000">
                <a:latin typeface="Century Schoolbook" panose="02040604050505020304" pitchFamily="18" charset="0"/>
              </a:rPr>
              <a:t>Usually stiff</a:t>
            </a:r>
          </a:p>
          <a:p>
            <a:pPr>
              <a:buFontTx/>
              <a:buChar char="-"/>
            </a:pPr>
            <a:r>
              <a:rPr lang="en-GB" sz="2000">
                <a:latin typeface="Century Schoolbook" panose="02040604050505020304" pitchFamily="18" charset="0"/>
              </a:rPr>
              <a:t>Integrated for a user-specified timestep by the Sundials’ solver CVODE. </a:t>
            </a:r>
          </a:p>
          <a:p>
            <a:pPr marL="0" indent="0">
              <a:buNone/>
            </a:pPr>
            <a:endParaRPr lang="en-GB" sz="2400"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en-GB" sz="2400">
              <a:latin typeface="Century Schoolbook" panose="02040604050505020304" pitchFamily="18" charset="0"/>
            </a:endParaRPr>
          </a:p>
          <a:p>
            <a:pPr>
              <a:buFont typeface="Lucida Grande"/>
              <a:buChar char="➔"/>
            </a:pPr>
            <a:r>
              <a:rPr lang="en-GB" sz="2600" b="1">
                <a:solidFill>
                  <a:srgbClr val="FF0000"/>
                </a:solidFill>
                <a:latin typeface="Century Schoolbook" panose="02040604050505020304" pitchFamily="18" charset="0"/>
              </a:rPr>
              <a:t>Gives the temporal evolution of the quantities inside a vessel</a:t>
            </a:r>
            <a:endParaRPr lang="en-GB" sz="2000" b="1"/>
          </a:p>
          <a:p>
            <a:pPr>
              <a:buFont typeface="Wingdings" charset="2"/>
              <a:buNone/>
            </a:pPr>
            <a:endParaRPr lang="en-GB" sz="2000" b="1"/>
          </a:p>
          <a:p>
            <a:pPr>
              <a:buFont typeface="Wingdings" charset="2"/>
              <a:buNone/>
            </a:pPr>
            <a:endParaRPr lang="en-GB" sz="2200"/>
          </a:p>
          <a:p>
            <a:pPr>
              <a:buFontTx/>
              <a:buChar char="-"/>
            </a:pPr>
            <a:endParaRPr lang="en-GB" sz="2200"/>
          </a:p>
          <a:p>
            <a:pPr>
              <a:buFontTx/>
              <a:buChar char="-"/>
            </a:pPr>
            <a:endParaRPr lang="en-GB" sz="2200"/>
          </a:p>
          <a:p>
            <a:pPr>
              <a:buFontTx/>
              <a:buChar char="-"/>
            </a:pPr>
            <a:endParaRPr lang="en-GB" sz="2200"/>
          </a:p>
          <a:p>
            <a:pPr>
              <a:buFontTx/>
              <a:buChar char="-"/>
            </a:pPr>
            <a:endParaRPr lang="en-GB" sz="2200"/>
          </a:p>
          <a:p>
            <a:pPr>
              <a:buFont typeface="Wingdings" charset="2"/>
              <a:buNone/>
            </a:pPr>
            <a:endParaRPr lang="en-GB" sz="2200"/>
          </a:p>
          <a:p>
            <a:pPr>
              <a:buFont typeface="Wingdings" charset="2"/>
              <a:buNone/>
            </a:pPr>
            <a:endParaRPr lang="en-GB" sz="1700"/>
          </a:p>
          <a:p>
            <a:pPr>
              <a:buFont typeface="Wingdings" charset="2"/>
              <a:buNone/>
            </a:pPr>
            <a:endParaRPr lang="en-GB" sz="1700"/>
          </a:p>
          <a:p>
            <a:pPr>
              <a:buFont typeface="Wingdings" charset="2"/>
              <a:buNone/>
            </a:pPr>
            <a:endParaRPr lang="en-GB" sz="1700"/>
          </a:p>
          <a:p>
            <a:pPr>
              <a:buFont typeface="Wingdings" charset="2"/>
              <a:buNone/>
            </a:pPr>
            <a:endParaRPr lang="en-GB" sz="2000"/>
          </a:p>
          <a:p>
            <a:pPr>
              <a:buFont typeface="Wingdings" charset="2"/>
              <a:buNone/>
            </a:pPr>
            <a:endParaRPr lang="en-GB"/>
          </a:p>
          <a:p>
            <a:pPr>
              <a:buFont typeface="Wingdings" charset="2"/>
              <a:buNone/>
            </a:pPr>
            <a:endParaRPr lang="en-GB"/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9DFAD937-38BA-5943-B802-306F309430AC}"/>
              </a:ext>
            </a:extLst>
          </p:cNvPr>
          <p:cNvSpPr txBox="1"/>
          <p:nvPr/>
        </p:nvSpPr>
        <p:spPr>
          <a:xfrm>
            <a:off x="0" y="5946833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³ Robert J. Kee, Michael E. Coltrin and Peter Glarborg ,“Chemically Reacting Flow: Theory and Practice”, 2003 – chap 16</a:t>
            </a:r>
          </a:p>
          <a:p>
            <a:r>
              <a:rPr lang="en-GB" sz="1100"/>
              <a:t>⁴ http://cantera.github.io/docs/sphinx/html/reactors.html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F69B67B-BE5E-E343-AE9E-A69C0B590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28</a:t>
            </a:fld>
            <a:endParaRPr lang="fr-F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670" y="1456708"/>
            <a:ext cx="2258947" cy="432048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GB" sz="2000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Initial state</a:t>
            </a:r>
            <a:endParaRPr lang="en-GB" sz="2400">
              <a:solidFill>
                <a:sysClr val="windowText" lastClr="000000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Jonathan WIRTZ, Théo OGIER - PhD CERFACS</a:t>
            </a:r>
          </a:p>
        </p:txBody>
      </p:sp>
      <p:sp>
        <p:nvSpPr>
          <p:cNvPr id="12" name="Oval 11"/>
          <p:cNvSpPr/>
          <p:nvPr/>
        </p:nvSpPr>
        <p:spPr>
          <a:xfrm>
            <a:off x="2165068" y="2657972"/>
            <a:ext cx="713184" cy="72008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tx1"/>
                </a:solidFill>
                <a:latin typeface="Century Schoolbook" panose="02040604050505020304" pitchFamily="18" charset="0"/>
              </a:rPr>
              <a:t>Air</a:t>
            </a:r>
          </a:p>
        </p:txBody>
      </p:sp>
      <p:sp>
        <p:nvSpPr>
          <p:cNvPr id="10" name="Oval 9"/>
          <p:cNvSpPr/>
          <p:nvPr/>
        </p:nvSpPr>
        <p:spPr>
          <a:xfrm>
            <a:off x="357972" y="2009900"/>
            <a:ext cx="1807095" cy="201622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Tx/>
              <a:buChar char="-"/>
            </a:pPr>
            <a:r>
              <a:rPr lang="en-GB" sz="1200">
                <a:solidFill>
                  <a:schemeClr val="tx1"/>
                </a:solidFill>
                <a:latin typeface="Century Schoolbook" panose="02040604050505020304" pitchFamily="18" charset="0"/>
              </a:rPr>
              <a:t>Hydrogen /Air mixture </a:t>
            </a:r>
          </a:p>
          <a:p>
            <a:pPr>
              <a:buFontTx/>
              <a:buChar char="-"/>
            </a:pPr>
            <a:r>
              <a:rPr lang="en-GB" sz="1200">
                <a:solidFill>
                  <a:schemeClr val="tx1"/>
                </a:solidFill>
                <a:latin typeface="Century Schoolbook" panose="02040604050505020304" pitchFamily="18" charset="0"/>
              </a:rPr>
              <a:t> Initial T</a:t>
            </a:r>
          </a:p>
          <a:p>
            <a:pPr>
              <a:buFontTx/>
              <a:buChar char="-"/>
            </a:pPr>
            <a:r>
              <a:rPr lang="en-GB" sz="1200">
                <a:solidFill>
                  <a:schemeClr val="tx1"/>
                </a:solidFill>
                <a:latin typeface="Century Schoolbook" panose="02040604050505020304" pitchFamily="18" charset="0"/>
              </a:rPr>
              <a:t> Initial V</a:t>
            </a:r>
          </a:p>
          <a:p>
            <a:pPr>
              <a:buFontTx/>
              <a:buChar char="-"/>
            </a:pPr>
            <a:r>
              <a:rPr lang="en-GB" sz="1200">
                <a:solidFill>
                  <a:schemeClr val="tx1"/>
                </a:solidFill>
                <a:latin typeface="Century Schoolbook" panose="02040604050505020304" pitchFamily="18" charset="0"/>
              </a:rPr>
              <a:t> Constant P</a:t>
            </a:r>
          </a:p>
          <a:p>
            <a:pPr>
              <a:buFontTx/>
              <a:buChar char="-"/>
            </a:pPr>
            <a:r>
              <a:rPr lang="en-GB" sz="1200">
                <a:solidFill>
                  <a:schemeClr val="tx1"/>
                </a:solidFill>
                <a:latin typeface="Century Schoolbook" panose="02040604050505020304" pitchFamily="18" charset="0"/>
              </a:rPr>
              <a:t> Adiabatic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357972" y="2009900"/>
            <a:ext cx="2520280" cy="201622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/>
          <p:cNvCxnSpPr/>
          <p:nvPr/>
        </p:nvCxnSpPr>
        <p:spPr>
          <a:xfrm>
            <a:off x="2165067" y="2018611"/>
            <a:ext cx="0" cy="2016224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33145" y="5025525"/>
            <a:ext cx="2808312" cy="333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i="1" u="sng">
                <a:solidFill>
                  <a:schemeClr val="tx1"/>
                </a:solidFill>
                <a:latin typeface="Century Schoolbook" panose="02040604050505020304" pitchFamily="18" charset="0"/>
              </a:rPr>
              <a:t>A « piston-like » system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01988" y="4170140"/>
            <a:ext cx="2376264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>
                <a:solidFill>
                  <a:schemeClr val="accent2"/>
                </a:solidFill>
                <a:latin typeface="Century Schoolbook" panose="02040604050505020304" pitchFamily="18" charset="0"/>
              </a:rPr>
              <a:t>Separating moveable wall, to keep a constant P</a:t>
            </a:r>
          </a:p>
        </p:txBody>
      </p:sp>
      <p:pic>
        <p:nvPicPr>
          <p:cNvPr id="37" name="Picture 36" descr="reactorCurv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62649" y="1672732"/>
            <a:ext cx="5955615" cy="4032448"/>
          </a:xfrm>
          <a:prstGeom prst="rect">
            <a:avLst/>
          </a:prstGeom>
        </p:spPr>
      </p:pic>
      <p:cxnSp>
        <p:nvCxnSpPr>
          <p:cNvPr id="7" name="Connecteur droit avec flèche 6"/>
          <p:cNvCxnSpPr/>
          <p:nvPr/>
        </p:nvCxnSpPr>
        <p:spPr>
          <a:xfrm>
            <a:off x="1949043" y="3018012"/>
            <a:ext cx="432048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flipH="1">
            <a:off x="4635526" y="3018012"/>
            <a:ext cx="432048" cy="504056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4851550" y="2441948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latin typeface="Century Schoolbook" panose="02040604050505020304" pitchFamily="18" charset="0"/>
              </a:rPr>
              <a:t>Ignition</a:t>
            </a:r>
          </a:p>
          <a:p>
            <a:r>
              <a:rPr lang="en-GB" sz="1600" b="1">
                <a:latin typeface="Century Schoolbook" panose="02040604050505020304" pitchFamily="18" charset="0"/>
              </a:rPr>
              <a:t>timing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DD1ECF0-4829-E14A-8E47-AE262B5D81DE}"/>
              </a:ext>
            </a:extLst>
          </p:cNvPr>
          <p:cNvSpPr txBox="1">
            <a:spLocks/>
          </p:cNvSpPr>
          <p:nvPr/>
        </p:nvSpPr>
        <p:spPr>
          <a:xfrm>
            <a:off x="2878252" y="1465724"/>
            <a:ext cx="6228184" cy="479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75000"/>
              <a:buFont typeface="Wingdings" charset="2"/>
              <a:buChar char="u"/>
              <a:defRPr sz="258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63776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charset="2"/>
              <a:buChar char="§"/>
              <a:defRPr sz="1846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5103" indent="-211021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1846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7145" indent="-211021" algn="l" defTabSz="422041" rtl="0" eaLnBrk="1" latinLnBrk="0" hangingPunct="1">
              <a:spcBef>
                <a:spcPct val="20000"/>
              </a:spcBef>
              <a:buFont typeface="Arial"/>
              <a:buChar char="–"/>
              <a:defRPr sz="1292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99186" indent="-211021" algn="l" defTabSz="422041" rtl="0" eaLnBrk="1" latinLnBrk="0" hangingPunct="1">
              <a:spcBef>
                <a:spcPct val="20000"/>
              </a:spcBef>
              <a:buFont typeface="Arial"/>
              <a:buChar char="»"/>
              <a:defRPr sz="1292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21227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charset="2"/>
              <a:buNone/>
            </a:pPr>
            <a:r>
              <a:rPr lang="en-GB" sz="2000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Time evolution of the state with CANTERA</a:t>
            </a:r>
          </a:p>
          <a:p>
            <a:pPr lvl="1">
              <a:buFont typeface="Wingdings" charset="2"/>
              <a:buNone/>
            </a:pPr>
            <a:endParaRPr lang="en-GB" sz="2400">
              <a:solidFill>
                <a:sysClr val="windowText" lastClr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0F9164-6EB2-6F4C-BE0E-811FD4E276A7}"/>
              </a:ext>
            </a:extLst>
          </p:cNvPr>
          <p:cNvSpPr/>
          <p:nvPr/>
        </p:nvSpPr>
        <p:spPr>
          <a:xfrm>
            <a:off x="1870603" y="1082984"/>
            <a:ext cx="5981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i="1">
                <a:latin typeface="Century Schoolbook" panose="02040604050505020304" pitchFamily="18" charset="0"/>
              </a:rPr>
              <a:t>The constant pressure batch reactor </a:t>
            </a:r>
            <a:endParaRPr lang="en-GB" sz="240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1F3866A-5565-6342-9EC8-04D01D1C4518}"/>
              </a:ext>
            </a:extLst>
          </p:cNvPr>
          <p:cNvSpPr txBox="1">
            <a:spLocks/>
          </p:cNvSpPr>
          <p:nvPr/>
        </p:nvSpPr>
        <p:spPr>
          <a:xfrm>
            <a:off x="640906" y="22043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latin typeface="Century Schoolbook" panose="02040604050505020304" pitchFamily="18" charset="0"/>
              </a:rPr>
              <a:t>Governing equations</a:t>
            </a:r>
            <a:br>
              <a:rPr lang="en-GB">
                <a:latin typeface="Century Schoolbook" panose="02040604050505020304" pitchFamily="18" charset="0"/>
              </a:rPr>
            </a:br>
            <a:r>
              <a:rPr lang="en-GB" sz="2200" b="1" i="1">
                <a:latin typeface="Century Schoolbook" panose="02040604050505020304" pitchFamily="18" charset="0"/>
              </a:rPr>
              <a:t>Batch and Stirred Reactor</a:t>
            </a:r>
            <a:r>
              <a:rPr lang="en-GB" sz="2200" b="1" i="1" baseline="30000">
                <a:latin typeface="Century Schoolbook" panose="02040604050505020304" pitchFamily="18" charset="0"/>
              </a:rPr>
              <a:t>34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985357-FF61-BF49-BDCD-9C427435723A}"/>
              </a:ext>
            </a:extLst>
          </p:cNvPr>
          <p:cNvSpPr txBox="1"/>
          <p:nvPr/>
        </p:nvSpPr>
        <p:spPr>
          <a:xfrm>
            <a:off x="10361" y="5914877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³ Robert J. Kee, Michael E. Coltrin and Peter Glarborg ,“Chemically Reacting Flow: Theory and Practice”, 2003 – chap 16</a:t>
            </a:r>
          </a:p>
          <a:p>
            <a:r>
              <a:rPr lang="en-GB" sz="1100"/>
              <a:t>⁴ http://cantera.github.io/docs/sphinx/html/reactors.html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53296E2B-ECD2-D149-8A6A-2F28994F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2858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8864" y="116632"/>
            <a:ext cx="8229600" cy="1143000"/>
          </a:xfr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GB" sz="3200" dirty="0">
                <a:latin typeface="Century Schoolbook" panose="02040604050505020304" pitchFamily="18" charset="0"/>
              </a:rPr>
              <a:t>Why studying chemistry at CERFACS 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</p:spPr>
        <p:txBody>
          <a:bodyPr/>
          <a:lstStyle/>
          <a:p>
            <a:r>
              <a:rPr lang="fr-FR"/>
              <a:t>Jonathan WIRTZ, Théo OGIER - PhD CERFACS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6CF31E7-E20A-7445-847B-AEF394F2F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57" y="1624779"/>
            <a:ext cx="2936379" cy="1956821"/>
          </a:xfrm>
          <a:prstGeom prst="rect">
            <a:avLst/>
          </a:prstGeom>
        </p:spPr>
      </p:pic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553AA420-D45A-4741-B508-F456A807BCAE}"/>
              </a:ext>
            </a:extLst>
          </p:cNvPr>
          <p:cNvCxnSpPr>
            <a:cxnSpLocks/>
          </p:cNvCxnSpPr>
          <p:nvPr/>
        </p:nvCxnSpPr>
        <p:spPr>
          <a:xfrm>
            <a:off x="4499992" y="1065612"/>
            <a:ext cx="0" cy="525730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9943CE3-AB67-EB48-9C4D-38EEEF6C858D}"/>
              </a:ext>
            </a:extLst>
          </p:cNvPr>
          <p:cNvSpPr txBox="1"/>
          <p:nvPr/>
        </p:nvSpPr>
        <p:spPr>
          <a:xfrm>
            <a:off x="1554543" y="1108403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>
                <a:latin typeface="Century Schoolbook" panose="02040604050505020304" pitchFamily="18" charset="0"/>
              </a:rPr>
              <a:t>Pollutants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1C52E2A-9756-7B49-95CE-C15BC0E31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51" y="4453150"/>
            <a:ext cx="1981589" cy="12801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83EC30D-ADB2-914C-BAAC-2910916C1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0180" y="4453150"/>
            <a:ext cx="1746698" cy="140904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EC4B3F5-BFE2-AE49-9DDA-6660830C3CA2}"/>
              </a:ext>
            </a:extLst>
          </p:cNvPr>
          <p:cNvSpPr txBox="1"/>
          <p:nvPr/>
        </p:nvSpPr>
        <p:spPr>
          <a:xfrm>
            <a:off x="5261618" y="1108403"/>
            <a:ext cx="351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>
                <a:latin typeface="Century Schoolbook" panose="02040604050505020304" pitchFamily="18" charset="0"/>
              </a:rPr>
              <a:t>Chemistry driven processes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594C919-A6CF-3947-9880-2187D32692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80" t="6761" r="12176" b="18602"/>
          <a:stretch/>
        </p:blipFill>
        <p:spPr>
          <a:xfrm>
            <a:off x="4903277" y="1976455"/>
            <a:ext cx="1754242" cy="249756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722213A-C06F-A140-95AD-1A47AA9735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951" t="2096" r="12524" b="1533"/>
          <a:stretch/>
        </p:blipFill>
        <p:spPr>
          <a:xfrm>
            <a:off x="6807349" y="3705111"/>
            <a:ext cx="2188043" cy="2501558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B3BA77B-557E-7E4E-A563-FFC8D46C0F50}"/>
              </a:ext>
            </a:extLst>
          </p:cNvPr>
          <p:cNvSpPr txBox="1"/>
          <p:nvPr/>
        </p:nvSpPr>
        <p:spPr>
          <a:xfrm>
            <a:off x="5187507" y="1588447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entury Schoolbook" panose="02040604050505020304" pitchFamily="18" charset="0"/>
              </a:rPr>
              <a:t>Ignition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89F9422-D732-D140-99DE-DC9DE6CA2650}"/>
              </a:ext>
            </a:extLst>
          </p:cNvPr>
          <p:cNvSpPr txBox="1"/>
          <p:nvPr/>
        </p:nvSpPr>
        <p:spPr>
          <a:xfrm>
            <a:off x="7202530" y="3335779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entury Schoolbook" panose="02040604050505020304" pitchFamily="18" charset="0"/>
              </a:rPr>
              <a:t>Fuel addition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6FB2FAE-E627-BF4F-AC4A-157D4B79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2138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7417" y="1207156"/>
            <a:ext cx="6992205" cy="917006"/>
          </a:xfrm>
        </p:spPr>
        <p:txBody>
          <a:bodyPr>
            <a:normAutofit fontScale="55000" lnSpcReduction="20000"/>
          </a:bodyPr>
          <a:lstStyle/>
          <a:p>
            <a:pPr algn="ctr">
              <a:buNone/>
            </a:pPr>
            <a:r>
              <a:rPr lang="en-GB" sz="4000" b="1">
                <a:latin typeface="Century Schoolbook" panose="02040604050505020304" pitchFamily="18" charset="0"/>
              </a:rPr>
              <a:t>1D computations equations</a:t>
            </a:r>
          </a:p>
          <a:p>
            <a:pPr algn="ctr">
              <a:buNone/>
            </a:pPr>
            <a:r>
              <a:rPr lang="en-GB" sz="4000" b="1" i="1">
                <a:latin typeface="Century Schoolbook" panose="02040604050505020304" pitchFamily="18" charset="0"/>
              </a:rPr>
              <a:t>Example : Laminar premixed flame equations</a:t>
            </a:r>
          </a:p>
          <a:p>
            <a:pPr>
              <a:buNone/>
            </a:pPr>
            <a:endParaRPr lang="en-GB" sz="2800"/>
          </a:p>
          <a:p>
            <a:pPr>
              <a:buNone/>
            </a:pPr>
            <a:endParaRPr lang="en-GB" sz="2800"/>
          </a:p>
          <a:p>
            <a:pPr>
              <a:buNone/>
            </a:pPr>
            <a:endParaRPr lang="en-GB" sz="280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" name="Equation" r:id="rId4" imgW="114120" imgH="215640" progId="Equation.3">
                  <p:embed/>
                </p:oleObj>
              </mc:Choice>
              <mc:Fallback>
                <p:oleObj name="Equation" r:id="rId4" imgW="114120" imgH="215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3" name="Equation" r:id="rId6" imgW="114120" imgH="215640" progId="Equation.3">
                  <p:embed/>
                </p:oleObj>
              </mc:Choice>
              <mc:Fallback>
                <p:oleObj name="Equation" r:id="rId6" imgW="1141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71600" y="5865092"/>
            <a:ext cx="7703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Picture from Robert J. Kee, Michael E. Coltrin and Peter Glarborg ,“Chemically Reacting Flow: Theory and Practice”, 2003 – chap 3</a:t>
            </a:r>
          </a:p>
          <a:p>
            <a:r>
              <a:rPr lang="en-GB" sz="1100"/>
              <a:t>Cantera related page : </a:t>
            </a:r>
            <a:r>
              <a:rPr lang="en-GB" sz="1100">
                <a:hlinkClick r:id="rId7"/>
              </a:rPr>
              <a:t>https://cantera.org/science/flames.html</a:t>
            </a:r>
            <a:r>
              <a:rPr lang="en-GB" sz="1100"/>
              <a:t> </a:t>
            </a:r>
          </a:p>
        </p:txBody>
      </p:sp>
      <p:pic>
        <p:nvPicPr>
          <p:cNvPr id="12" name="Picture 11" descr="flame1D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6160" y="1844279"/>
            <a:ext cx="8451679" cy="396044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096E696-A97A-BA49-B31F-26165C08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30</a:t>
            </a:fld>
            <a:endParaRPr lang="fr-F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520" y="1092312"/>
            <a:ext cx="9035480" cy="108299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2000" dirty="0">
                <a:latin typeface="Century Schoolbook" panose="02040604050505020304" pitchFamily="18" charset="0"/>
              </a:rPr>
              <a:t>For a steady laminar premixed flame, </a:t>
            </a:r>
            <a:r>
              <a:rPr lang="en-GB" sz="2000" b="1" dirty="0">
                <a:latin typeface="Century Schoolbook" panose="02040604050505020304" pitchFamily="18" charset="0"/>
              </a:rPr>
              <a:t>we consider 3+K equations, derived from the general conservation equations for perfect gas </a:t>
            </a:r>
            <a:r>
              <a:rPr lang="en-GB" sz="2000" dirty="0">
                <a:latin typeface="Century Schoolbook" panose="02040604050505020304" pitchFamily="18" charset="0"/>
              </a:rPr>
              <a:t>in cylindrical coordinates³:</a:t>
            </a:r>
            <a:endParaRPr lang="en-GB" sz="280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730874" y="3148771"/>
          <a:ext cx="106611" cy="170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859" name="Equation" r:id="rId4" imgW="114120" imgH="215640" progId="Equation.3">
                  <p:embed/>
                </p:oleObj>
              </mc:Choice>
              <mc:Fallback>
                <p:oleObj name="Equation" r:id="rId4" imgW="114120" imgH="21564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874" y="3148771"/>
                        <a:ext cx="106611" cy="1702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730874" y="3148771"/>
          <a:ext cx="106611" cy="170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860" name="Equation" r:id="rId6" imgW="114120" imgH="215640" progId="Equation.3">
                  <p:embed/>
                </p:oleObj>
              </mc:Choice>
              <mc:Fallback>
                <p:oleObj name="Equation" r:id="rId6" imgW="114120" imgH="21564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874" y="3148771"/>
                        <a:ext cx="106611" cy="1702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2339752" y="2464633"/>
          <a:ext cx="6696744" cy="3424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861" name="Equation" r:id="rId7" imgW="3720960" imgH="1777680" progId="Equation.3">
                  <p:embed/>
                </p:oleObj>
              </mc:Choice>
              <mc:Fallback>
                <p:oleObj name="Equation" r:id="rId7" imgW="3720960" imgH="177768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2464633"/>
                        <a:ext cx="6696744" cy="342489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8520" y="6119718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³ Robert J. Kee, Michael E. Coltrin and Peter Glarborg ,“Chemically Reacting Flow: Theory and Practice”, 2003 – chap 16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44008" y="2464633"/>
            <a:ext cx="44999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latin typeface="Century Schoolbook" panose="02040604050505020304" pitchFamily="18" charset="0"/>
              </a:rPr>
              <a:t>, is the </a:t>
            </a:r>
            <a:r>
              <a:rPr lang="en-GB" sz="1600" i="1">
                <a:latin typeface="Century Schoolbook" panose="02040604050505020304" pitchFamily="18" charset="0"/>
              </a:rPr>
              <a:t>mean molecular weight </a:t>
            </a:r>
            <a:r>
              <a:rPr lang="en-GB" sz="1600">
                <a:latin typeface="Century Schoolbook" panose="02040604050505020304" pitchFamily="18" charset="0"/>
              </a:rPr>
              <a:t>of the mixture</a:t>
            </a:r>
          </a:p>
          <a:p>
            <a:r>
              <a:rPr lang="en-GB" sz="1600">
                <a:latin typeface="Century Schoolbook" panose="02040604050505020304" pitchFamily="18" charset="0"/>
              </a:rPr>
              <a:t>, is the </a:t>
            </a:r>
            <a:r>
              <a:rPr lang="en-GB" sz="1600" i="1">
                <a:latin typeface="Century Schoolbook" panose="02040604050505020304" pitchFamily="18" charset="0"/>
              </a:rPr>
              <a:t>molar production rate </a:t>
            </a:r>
            <a:r>
              <a:rPr lang="en-GB" sz="1600">
                <a:latin typeface="Century Schoolbook" panose="02040604050505020304" pitchFamily="18" charset="0"/>
              </a:rPr>
              <a:t>of species k</a:t>
            </a:r>
          </a:p>
          <a:p>
            <a:r>
              <a:rPr lang="en-GB" sz="1600">
                <a:latin typeface="Century Schoolbook" panose="02040604050505020304" pitchFamily="18" charset="0"/>
              </a:rPr>
              <a:t>, is the </a:t>
            </a:r>
            <a:r>
              <a:rPr lang="en-GB" sz="1600" i="1">
                <a:latin typeface="Century Schoolbook" panose="02040604050505020304" pitchFamily="18" charset="0"/>
              </a:rPr>
              <a:t>diffusive mass flux vector </a:t>
            </a:r>
            <a:r>
              <a:rPr lang="en-GB" sz="1600">
                <a:latin typeface="Century Schoolbook" panose="02040604050505020304" pitchFamily="18" charset="0"/>
              </a:rPr>
              <a:t>of species k</a:t>
            </a:r>
          </a:p>
          <a:p>
            <a:r>
              <a:rPr lang="en-GB" sz="1600">
                <a:latin typeface="Century Schoolbook" panose="02040604050505020304" pitchFamily="18" charset="0"/>
              </a:rPr>
              <a:t>, is the </a:t>
            </a:r>
            <a:r>
              <a:rPr lang="en-GB" sz="1600" i="1">
                <a:latin typeface="Century Schoolbook" panose="02040604050505020304" pitchFamily="18" charset="0"/>
              </a:rPr>
              <a:t>mass averaged specific heat</a:t>
            </a:r>
          </a:p>
          <a:p>
            <a:r>
              <a:rPr lang="en-GB" sz="1600">
                <a:latin typeface="Century Schoolbook" panose="02040604050505020304" pitchFamily="18" charset="0"/>
              </a:rPr>
              <a:t>, is the </a:t>
            </a:r>
            <a:r>
              <a:rPr lang="en-GB" sz="1600" i="1">
                <a:latin typeface="Century Schoolbook" panose="02040604050505020304" pitchFamily="18" charset="0"/>
              </a:rPr>
              <a:t>specific heat of species k</a:t>
            </a:r>
          </a:p>
          <a:p>
            <a:r>
              <a:rPr lang="en-GB" sz="1600">
                <a:latin typeface="Century Schoolbook" panose="02040604050505020304" pitchFamily="18" charset="0"/>
              </a:rPr>
              <a:t>, is the </a:t>
            </a:r>
            <a:r>
              <a:rPr lang="en-GB" sz="1600" i="1">
                <a:latin typeface="Century Schoolbook" panose="02040604050505020304" pitchFamily="18" charset="0"/>
              </a:rPr>
              <a:t>thermal conductivity </a:t>
            </a:r>
          </a:p>
          <a:p>
            <a:r>
              <a:rPr lang="en-GB" sz="1600">
                <a:latin typeface="Century Schoolbook" panose="02040604050505020304" pitchFamily="18" charset="0"/>
              </a:rPr>
              <a:t>, is the </a:t>
            </a:r>
            <a:r>
              <a:rPr lang="en-GB" sz="1600" i="1">
                <a:latin typeface="Century Schoolbook" panose="02040604050505020304" pitchFamily="18" charset="0"/>
              </a:rPr>
              <a:t>spatial coordinate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583727" y="2497569"/>
          <a:ext cx="198897" cy="227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862" name="Equation" r:id="rId9" imgW="177480" imgH="215640" progId="Equation.3">
                  <p:embed/>
                </p:oleObj>
              </mc:Choice>
              <mc:Fallback>
                <p:oleObj name="Equation" r:id="rId9" imgW="177480" imgH="21564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3727" y="2497569"/>
                        <a:ext cx="198897" cy="2271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4" name="Object 6"/>
          <p:cNvGraphicFramePr>
            <a:graphicFrameLocks noChangeAspect="1"/>
          </p:cNvGraphicFramePr>
          <p:nvPr/>
        </p:nvGraphicFramePr>
        <p:xfrm>
          <a:off x="4561380" y="2713593"/>
          <a:ext cx="199554" cy="283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863" name="Equation" r:id="rId11" imgW="215640" imgH="317160" progId="Equation.3">
                  <p:embed/>
                </p:oleObj>
              </mc:Choice>
              <mc:Fallback>
                <p:oleObj name="Equation" r:id="rId11" imgW="215640" imgH="317160" progId="Equation.3">
                  <p:embed/>
                  <p:pic>
                    <p:nvPicPr>
                      <p:cNvPr id="2765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1380" y="2713593"/>
                        <a:ext cx="199554" cy="2838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5" name="Object 7"/>
          <p:cNvGraphicFramePr>
            <a:graphicFrameLocks noChangeAspect="1"/>
          </p:cNvGraphicFramePr>
          <p:nvPr/>
        </p:nvGraphicFramePr>
        <p:xfrm>
          <a:off x="4644008" y="3793713"/>
          <a:ext cx="114837" cy="170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864" name="Equation" r:id="rId13" imgW="139680" imgH="177480" progId="Equation.3">
                  <p:embed/>
                </p:oleObj>
              </mc:Choice>
              <mc:Fallback>
                <p:oleObj name="Equation" r:id="rId13" imgW="139680" imgH="177480" progId="Equation.3">
                  <p:embed/>
                  <p:pic>
                    <p:nvPicPr>
                      <p:cNvPr id="2765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008" y="3793713"/>
                        <a:ext cx="114837" cy="1703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6" name="Object 8"/>
          <p:cNvGraphicFramePr>
            <a:graphicFrameLocks noChangeAspect="1"/>
          </p:cNvGraphicFramePr>
          <p:nvPr/>
        </p:nvGraphicFramePr>
        <p:xfrm>
          <a:off x="4539689" y="3001625"/>
          <a:ext cx="218337" cy="227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865" name="Equation" r:id="rId15" imgW="241200" imgH="241200" progId="Equation.3">
                  <p:embed/>
                </p:oleObj>
              </mc:Choice>
              <mc:Fallback>
                <p:oleObj name="Equation" r:id="rId15" imgW="241200" imgH="241200" progId="Equation.3">
                  <p:embed/>
                  <p:pic>
                    <p:nvPicPr>
                      <p:cNvPr id="2765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9689" y="3001625"/>
                        <a:ext cx="218337" cy="2271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7" name="Object 9"/>
          <p:cNvGraphicFramePr>
            <a:graphicFrameLocks noChangeAspect="1"/>
          </p:cNvGraphicFramePr>
          <p:nvPr/>
        </p:nvGraphicFramePr>
        <p:xfrm>
          <a:off x="4561380" y="3263859"/>
          <a:ext cx="200500" cy="24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866" name="Equation" r:id="rId17" imgW="177480" imgH="241200" progId="Equation.3">
                  <p:embed/>
                </p:oleObj>
              </mc:Choice>
              <mc:Fallback>
                <p:oleObj name="Equation" r:id="rId17" imgW="177480" imgH="241200" progId="Equation.3">
                  <p:embed/>
                  <p:pic>
                    <p:nvPicPr>
                      <p:cNvPr id="2765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1380" y="3263859"/>
                        <a:ext cx="200500" cy="247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8" name="Object 10"/>
          <p:cNvGraphicFramePr>
            <a:graphicFrameLocks noChangeAspect="1"/>
          </p:cNvGraphicFramePr>
          <p:nvPr/>
        </p:nvGraphicFramePr>
        <p:xfrm>
          <a:off x="4539689" y="3505681"/>
          <a:ext cx="228587" cy="224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867" name="Equation" r:id="rId19" imgW="253800" imgH="241200" progId="Equation.3">
                  <p:embed/>
                </p:oleObj>
              </mc:Choice>
              <mc:Fallback>
                <p:oleObj name="Equation" r:id="rId19" imgW="253800" imgH="241200" progId="Equation.3">
                  <p:embed/>
                  <p:pic>
                    <p:nvPicPr>
                      <p:cNvPr id="2765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9689" y="3505681"/>
                        <a:ext cx="228587" cy="2242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9" name="Object 11"/>
          <p:cNvGraphicFramePr>
            <a:graphicFrameLocks noChangeAspect="1"/>
          </p:cNvGraphicFramePr>
          <p:nvPr/>
        </p:nvGraphicFramePr>
        <p:xfrm>
          <a:off x="4644008" y="4071775"/>
          <a:ext cx="120367" cy="121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868" name="Equation" r:id="rId21" imgW="126720" imgH="126720" progId="Equation.3">
                  <p:embed/>
                </p:oleObj>
              </mc:Choice>
              <mc:Fallback>
                <p:oleObj name="Equation" r:id="rId21" imgW="126720" imgH="126720" progId="Equation.3">
                  <p:embed/>
                  <p:pic>
                    <p:nvPicPr>
                      <p:cNvPr id="2765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008" y="4071775"/>
                        <a:ext cx="120367" cy="1214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1">
            <a:extLst>
              <a:ext uri="{FF2B5EF4-FFF2-40B4-BE49-F238E27FC236}">
                <a16:creationId xmlns:a16="http://schemas.microsoft.com/office/drawing/2014/main" id="{C211530C-F612-2148-BC2F-0813BB6EF7E9}"/>
              </a:ext>
            </a:extLst>
          </p:cNvPr>
          <p:cNvSpPr txBox="1"/>
          <p:nvPr/>
        </p:nvSpPr>
        <p:spPr>
          <a:xfrm>
            <a:off x="1394921" y="2989572"/>
            <a:ext cx="717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latin typeface="Century Schoolbook" panose="02040604050505020304" pitchFamily="18" charset="0"/>
              </a:rPr>
              <a:t>State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ED1B712B-C5F5-B64A-B448-0D230B996BC1}"/>
              </a:ext>
            </a:extLst>
          </p:cNvPr>
          <p:cNvSpPr txBox="1"/>
          <p:nvPr/>
        </p:nvSpPr>
        <p:spPr>
          <a:xfrm>
            <a:off x="1252778" y="4490221"/>
            <a:ext cx="906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latin typeface="Century Schoolbook" panose="02040604050505020304" pitchFamily="18" charset="0"/>
              </a:rPr>
              <a:t>Species</a:t>
            </a: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69FADC7E-F1BF-254E-B7EF-47E3CCCC763C}"/>
              </a:ext>
            </a:extLst>
          </p:cNvPr>
          <p:cNvSpPr txBox="1"/>
          <p:nvPr/>
        </p:nvSpPr>
        <p:spPr>
          <a:xfrm>
            <a:off x="1093926" y="3677681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latin typeface="Century Schoolbook" panose="02040604050505020304" pitchFamily="18" charset="0"/>
              </a:rPr>
              <a:t>Continuity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A2126D29-F20F-C046-8586-3E8A575D7162}"/>
              </a:ext>
            </a:extLst>
          </p:cNvPr>
          <p:cNvSpPr txBox="1"/>
          <p:nvPr/>
        </p:nvSpPr>
        <p:spPr>
          <a:xfrm>
            <a:off x="1252778" y="5302761"/>
            <a:ext cx="906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latin typeface="Century Schoolbook" panose="02040604050505020304" pitchFamily="18" charset="0"/>
              </a:rPr>
              <a:t>Energy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D351606-3555-C245-A7F5-8F930D560C07}"/>
              </a:ext>
            </a:extLst>
          </p:cNvPr>
          <p:cNvSpPr txBox="1">
            <a:spLocks/>
          </p:cNvSpPr>
          <p:nvPr/>
        </p:nvSpPr>
        <p:spPr>
          <a:xfrm>
            <a:off x="640906" y="22043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latin typeface="Century Schoolbook" panose="02040604050505020304" pitchFamily="18" charset="0"/>
              </a:rPr>
              <a:t>Governing equations</a:t>
            </a:r>
            <a:br>
              <a:rPr lang="en-GB">
                <a:latin typeface="Century Schoolbook" panose="02040604050505020304" pitchFamily="18" charset="0"/>
              </a:rPr>
            </a:br>
            <a:r>
              <a:rPr lang="en-GB" sz="2200" b="1" i="1">
                <a:latin typeface="Century Schoolbook" panose="02040604050505020304" pitchFamily="18" charset="0"/>
              </a:rPr>
              <a:t>Laminar Premixed Flame</a:t>
            </a:r>
            <a:endParaRPr lang="en-GB" sz="2200" b="1" i="1" baseline="30000">
              <a:latin typeface="Century Schoolbook" panose="02040604050505020304" pitchFamily="18" charset="0"/>
            </a:endParaRP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B0D86640-7FCA-3E4C-8CAF-963A4422DE0E}"/>
              </a:ext>
            </a:extLst>
          </p:cNvPr>
          <p:cNvCxnSpPr/>
          <p:nvPr/>
        </p:nvCxnSpPr>
        <p:spPr>
          <a:xfrm flipV="1">
            <a:off x="2476128" y="4280515"/>
            <a:ext cx="648072" cy="648072"/>
          </a:xfrm>
          <a:prstGeom prst="straightConnector1">
            <a:avLst/>
          </a:prstGeom>
          <a:ln>
            <a:solidFill>
              <a:srgbClr val="95373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1067C2F-72D7-6D43-8701-298DD77464FA}"/>
              </a:ext>
            </a:extLst>
          </p:cNvPr>
          <p:cNvCxnSpPr/>
          <p:nvPr/>
        </p:nvCxnSpPr>
        <p:spPr>
          <a:xfrm flipV="1">
            <a:off x="2604072" y="5131497"/>
            <a:ext cx="648072" cy="648072"/>
          </a:xfrm>
          <a:prstGeom prst="straightConnector1">
            <a:avLst/>
          </a:prstGeom>
          <a:ln>
            <a:solidFill>
              <a:srgbClr val="95373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500998B-ED70-7248-A50D-AD783B37E29A}"/>
              </a:ext>
            </a:extLst>
          </p:cNvPr>
          <p:cNvSpPr/>
          <p:nvPr/>
        </p:nvSpPr>
        <p:spPr>
          <a:xfrm>
            <a:off x="376934" y="2073110"/>
            <a:ext cx="2275062" cy="81500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>
                <a:latin typeface="Century Schoolbook" panose="02040604050505020304" pitchFamily="18" charset="0"/>
              </a:rPr>
              <a:t>Steady-state version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C5733B4-2D4E-744A-BBD5-350920AE0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17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718" y="1919723"/>
            <a:ext cx="7776864" cy="727736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2200">
                <a:latin typeface="Century Schoolbook" panose="02040604050505020304" pitchFamily="18" charset="0"/>
              </a:rPr>
              <a:t>The </a:t>
            </a:r>
            <a:r>
              <a:rPr lang="en-GB" sz="2200" b="1" i="1">
                <a:latin typeface="Century Schoolbook" panose="02040604050505020304" pitchFamily="18" charset="0"/>
              </a:rPr>
              <a:t>steady state </a:t>
            </a:r>
            <a:r>
              <a:rPr lang="en-GB" sz="2200">
                <a:latin typeface="Century Schoolbook" panose="02040604050505020304" pitchFamily="18" charset="0"/>
              </a:rPr>
              <a:t>version of the previous equations (1D flames) are discretized on a generally </a:t>
            </a:r>
            <a:r>
              <a:rPr lang="en-GB" sz="2200" b="1">
                <a:latin typeface="Century Schoolbook" panose="02040604050505020304" pitchFamily="18" charset="0"/>
              </a:rPr>
              <a:t>non uniform mesh</a:t>
            </a:r>
            <a:r>
              <a:rPr lang="en-GB" sz="2200">
                <a:latin typeface="Century Schoolbook" panose="02040604050505020304" pitchFamily="18" charset="0"/>
              </a:rPr>
              <a:t>, if needed.</a:t>
            </a:r>
            <a:endParaRPr lang="en-GB" sz="220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616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617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 3"/>
          <p:cNvGraphicFramePr>
            <a:graphicFrameLocks noChangeAspect="1"/>
          </p:cNvGraphicFramePr>
          <p:nvPr>
            <p:extLst/>
          </p:nvPr>
        </p:nvGraphicFramePr>
        <p:xfrm>
          <a:off x="3091978" y="2678893"/>
          <a:ext cx="2927822" cy="1269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618" name="…quation" r:id="rId6" imgW="1054100" imgH="457200" progId="Equation.3">
                  <p:embed/>
                </p:oleObj>
              </mc:Choice>
              <mc:Fallback>
                <p:oleObj name="…quation" r:id="rId6" imgW="1054100" imgH="457200" progId="Equation.3">
                  <p:embed/>
                  <p:pic>
                    <p:nvPicPr>
                      <p:cNvPr id="4" name="Objet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91978" y="2678893"/>
                        <a:ext cx="2927822" cy="1269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8A6AFD0-C8D4-334E-B281-D2BD6BA94609}"/>
              </a:ext>
            </a:extLst>
          </p:cNvPr>
          <p:cNvSpPr txBox="1"/>
          <p:nvPr/>
        </p:nvSpPr>
        <p:spPr>
          <a:xfrm>
            <a:off x="2238917" y="3964322"/>
            <a:ext cx="4633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>
                <a:latin typeface="Century Schoolbook" panose="02040604050505020304" pitchFamily="18" charset="0"/>
              </a:rPr>
              <a:t>Example with the windward difference in space</a:t>
            </a: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BD5CDE69-E752-274F-9EC2-03236637CFB9}"/>
              </a:ext>
            </a:extLst>
          </p:cNvPr>
          <p:cNvSpPr txBox="1"/>
          <p:nvPr/>
        </p:nvSpPr>
        <p:spPr>
          <a:xfrm>
            <a:off x="323528" y="4513343"/>
            <a:ext cx="828092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>
                <a:latin typeface="Century Schoolbook" panose="02040604050505020304" pitchFamily="18" charset="0"/>
              </a:rPr>
              <a:t>Let’s introduce</a:t>
            </a:r>
          </a:p>
          <a:p>
            <a:endParaRPr lang="en-GB" sz="1600">
              <a:latin typeface="Century Schoolbook" panose="02040604050505020304" pitchFamily="18" charset="0"/>
            </a:endParaRPr>
          </a:p>
          <a:p>
            <a:pPr>
              <a:buFont typeface="Calibri" pitchFamily="34" charset="0"/>
              <a:buChar char="–"/>
            </a:pPr>
            <a:r>
              <a:rPr lang="en-GB" sz="1600" b="1">
                <a:latin typeface="Century Schoolbook" panose="02040604050505020304" pitchFamily="18" charset="0"/>
              </a:rPr>
              <a:t> the discretized solution vector y</a:t>
            </a:r>
            <a:r>
              <a:rPr lang="en-GB" sz="1600">
                <a:latin typeface="Century Schoolbook" panose="02040604050505020304" pitchFamily="18" charset="0"/>
              </a:rPr>
              <a:t> (density, velocity, mole fractions and temperature at each space point)</a:t>
            </a:r>
          </a:p>
          <a:p>
            <a:pPr>
              <a:buFont typeface="Calibri" pitchFamily="34" charset="0"/>
              <a:buChar char="–"/>
            </a:pPr>
            <a:r>
              <a:rPr lang="en-GB" sz="1600" b="1">
                <a:latin typeface="Century Schoolbook" panose="02040604050505020304" pitchFamily="18" charset="0"/>
              </a:rPr>
              <a:t> the equation vector F </a:t>
            </a:r>
            <a:r>
              <a:rPr lang="en-GB" sz="1600">
                <a:latin typeface="Century Schoolbook" panose="02040604050505020304" pitchFamily="18" charset="0"/>
              </a:rPr>
              <a:t>(the 3+K conservation equations). </a:t>
            </a:r>
          </a:p>
          <a:p>
            <a:pPr>
              <a:buFont typeface="Calibri" pitchFamily="34" charset="0"/>
              <a:buChar char="–"/>
            </a:pPr>
            <a:r>
              <a:rPr lang="en-GB" sz="1600" b="1">
                <a:latin typeface="Century Schoolbook" panose="02040604050505020304" pitchFamily="18" charset="0"/>
              </a:rPr>
              <a:t> the discretized residual F(y) </a:t>
            </a:r>
            <a:r>
              <a:rPr lang="en-GB" sz="1600">
                <a:latin typeface="Century Schoolbook" panose="02040604050505020304" pitchFamily="18" charset="0"/>
              </a:rPr>
              <a:t>at each space point.</a:t>
            </a:r>
            <a:endParaRPr lang="en-GB" sz="160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8E85523-0CF7-994A-AB70-5A70D5E6E876}"/>
              </a:ext>
            </a:extLst>
          </p:cNvPr>
          <p:cNvSpPr txBox="1">
            <a:spLocks/>
          </p:cNvSpPr>
          <p:nvPr/>
        </p:nvSpPr>
        <p:spPr>
          <a:xfrm>
            <a:off x="2854923" y="1246936"/>
            <a:ext cx="3801566" cy="49177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16531" indent="-316531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75000"/>
              <a:buFont typeface="Wingdings" charset="2"/>
              <a:buChar char="u"/>
              <a:defRPr sz="258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63776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charset="2"/>
              <a:buChar char="§"/>
              <a:defRPr sz="1846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5103" indent="-211021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1846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7145" indent="-211021" algn="l" defTabSz="422041" rtl="0" eaLnBrk="1" latinLnBrk="0" hangingPunct="1">
              <a:spcBef>
                <a:spcPct val="20000"/>
              </a:spcBef>
              <a:buFont typeface="Arial"/>
              <a:buChar char="–"/>
              <a:defRPr sz="1292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99186" indent="-211021" algn="l" defTabSz="422041" rtl="0" eaLnBrk="1" latinLnBrk="0" hangingPunct="1">
              <a:spcBef>
                <a:spcPct val="20000"/>
              </a:spcBef>
              <a:buFont typeface="Arial"/>
              <a:buChar char="»"/>
              <a:defRPr sz="1292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21227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r>
              <a:rPr lang="en-GB" sz="2800" b="1">
                <a:latin typeface="Century Schoolbook" panose="02040604050505020304" pitchFamily="18" charset="0"/>
              </a:rPr>
              <a:t>Numerical Resolution</a:t>
            </a:r>
          </a:p>
          <a:p>
            <a:pPr>
              <a:buFont typeface="Wingdings" charset="2"/>
              <a:buNone/>
            </a:pPr>
            <a:endParaRPr lang="en-GB" sz="2800"/>
          </a:p>
          <a:p>
            <a:pPr>
              <a:buFont typeface="Wingdings" charset="2"/>
              <a:buNone/>
            </a:pPr>
            <a:endParaRPr lang="en-GB" sz="2800"/>
          </a:p>
          <a:p>
            <a:pPr>
              <a:buFont typeface="Wingdings" charset="2"/>
              <a:buNone/>
            </a:pPr>
            <a:endParaRPr lang="en-GB" sz="280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CF116A0-F9BA-614F-8236-0B934627B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6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191" y="4838285"/>
            <a:ext cx="7355318" cy="114382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sz="2200">
                <a:latin typeface="Century Schoolbook" panose="02040604050505020304" pitchFamily="18" charset="0"/>
              </a:rPr>
              <a:t>Convergence relies on the </a:t>
            </a:r>
            <a:r>
              <a:rPr lang="en-GB" sz="2200" b="1">
                <a:latin typeface="Century Schoolbook" panose="02040604050505020304" pitchFamily="18" charset="0"/>
              </a:rPr>
              <a:t>initial estimate, y</a:t>
            </a:r>
            <a:r>
              <a:rPr lang="en-GB" sz="2200" b="1" baseline="30000">
                <a:latin typeface="Century Schoolbook" panose="02040604050505020304" pitchFamily="18" charset="0"/>
              </a:rPr>
              <a:t>0</a:t>
            </a:r>
            <a:r>
              <a:rPr lang="en-GB" sz="2200" b="1">
                <a:latin typeface="Century Schoolbook" panose="02040604050505020304" pitchFamily="18" charset="0"/>
              </a:rPr>
              <a:t>, </a:t>
            </a:r>
          </a:p>
          <a:p>
            <a:pPr marL="0" indent="0" algn="ctr">
              <a:buNone/>
            </a:pPr>
            <a:r>
              <a:rPr lang="en-GB" sz="2200" b="1">
                <a:latin typeface="Century Schoolbook" panose="02040604050505020304" pitchFamily="18" charset="0"/>
              </a:rPr>
              <a:t>usually provided by equilibrium calculation</a:t>
            </a:r>
            <a:r>
              <a:rPr lang="en-GB" sz="2200">
                <a:latin typeface="Century Schoolbook" panose="02040604050505020304" pitchFamily="18" charset="0"/>
              </a:rPr>
              <a:t> </a:t>
            </a:r>
          </a:p>
          <a:p>
            <a:pPr marL="0" indent="0" algn="ctr">
              <a:buNone/>
            </a:pPr>
            <a:r>
              <a:rPr lang="en-GB" sz="2200">
                <a:latin typeface="Century Schoolbook" panose="02040604050505020304" pitchFamily="18" charset="0"/>
              </a:rPr>
              <a:t>at the inlet temperature T</a:t>
            </a:r>
            <a:r>
              <a:rPr lang="en-GB" sz="2200" baseline="-25000">
                <a:latin typeface="Century Schoolbook" panose="02040604050505020304" pitchFamily="18" charset="0"/>
              </a:rPr>
              <a:t>1</a:t>
            </a:r>
            <a:r>
              <a:rPr lang="en-GB" sz="2200" baseline="30000">
                <a:latin typeface="Century Schoolbook" panose="02040604050505020304" pitchFamily="18" charset="0"/>
              </a:rPr>
              <a:t>0</a:t>
            </a:r>
            <a:r>
              <a:rPr lang="en-GB" sz="2200">
                <a:latin typeface="Century Schoolbook" panose="02040604050505020304" pitchFamily="18" charset="0"/>
              </a:rPr>
              <a:t> and pressure P</a:t>
            </a:r>
            <a:r>
              <a:rPr lang="en-GB" sz="2200" baseline="-25000">
                <a:latin typeface="Century Schoolbook" panose="02040604050505020304" pitchFamily="18" charset="0"/>
              </a:rPr>
              <a:t>1</a:t>
            </a:r>
            <a:r>
              <a:rPr lang="en-GB" sz="2200" baseline="30000">
                <a:latin typeface="Century Schoolbook" panose="02040604050505020304" pitchFamily="18" charset="0"/>
              </a:rPr>
              <a:t>0</a:t>
            </a:r>
            <a:r>
              <a:rPr lang="en-GB" sz="2200">
                <a:latin typeface="Century Schoolbook" panose="02040604050505020304" pitchFamily="18" charset="0"/>
              </a:rPr>
              <a:t>.</a:t>
            </a:r>
          </a:p>
          <a:p>
            <a:pPr>
              <a:buNone/>
            </a:pPr>
            <a:endParaRPr lang="en-GB" sz="800" b="1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  <a:endParaRPr lang="fr-FR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653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654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5"/>
          <p:cNvGraphicFramePr>
            <a:graphicFrameLocks noChangeAspect="1"/>
          </p:cNvGraphicFramePr>
          <p:nvPr>
            <p:extLst/>
          </p:nvPr>
        </p:nvGraphicFramePr>
        <p:xfrm>
          <a:off x="3644334" y="2060848"/>
          <a:ext cx="2071006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655" name="Equation" r:id="rId6" imgW="583920" imgH="203040" progId="Equation.3">
                  <p:embed/>
                </p:oleObj>
              </mc:Choice>
              <mc:Fallback>
                <p:oleObj name="Equation" r:id="rId6" imgW="583920" imgH="203040" progId="Equation.3">
                  <p:embed/>
                  <p:pic>
                    <p:nvPicPr>
                      <p:cNvPr id="1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4334" y="2060848"/>
                        <a:ext cx="2071006" cy="72008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/>
          <p:cNvGraphicFramePr>
            <a:graphicFrameLocks noChangeAspect="1"/>
          </p:cNvGraphicFramePr>
          <p:nvPr>
            <p:extLst/>
          </p:nvPr>
        </p:nvGraphicFramePr>
        <p:xfrm>
          <a:off x="1691505" y="2822697"/>
          <a:ext cx="5976664" cy="390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656" name="Equation" r:id="rId8" imgW="3301920" imgH="203040" progId="Equation.3">
                  <p:embed/>
                </p:oleObj>
              </mc:Choice>
              <mc:Fallback>
                <p:oleObj name="Equation" r:id="rId8" imgW="3301920" imgH="203040" progId="Equation.3">
                  <p:embed/>
                  <p:pic>
                    <p:nvPicPr>
                      <p:cNvPr id="1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505" y="2822697"/>
                        <a:ext cx="5976664" cy="3902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1F4B4B17-7BC3-A24B-B417-166DE9656D2B}"/>
              </a:ext>
            </a:extLst>
          </p:cNvPr>
          <p:cNvSpPr txBox="1">
            <a:spLocks/>
          </p:cNvSpPr>
          <p:nvPr/>
        </p:nvSpPr>
        <p:spPr>
          <a:xfrm>
            <a:off x="640906" y="22043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latin typeface="Century Schoolbook" panose="02040604050505020304" pitchFamily="18" charset="0"/>
              </a:rPr>
              <a:t>Governing equations</a:t>
            </a:r>
            <a:br>
              <a:rPr lang="en-GB">
                <a:latin typeface="Century Schoolbook" panose="02040604050505020304" pitchFamily="18" charset="0"/>
              </a:rPr>
            </a:br>
            <a:r>
              <a:rPr lang="en-GB" sz="2200" b="1" i="1">
                <a:latin typeface="Century Schoolbook" panose="02040604050505020304" pitchFamily="18" charset="0"/>
              </a:rPr>
              <a:t>Numerical Resolution</a:t>
            </a:r>
            <a:endParaRPr lang="en-GB" sz="2200" b="1" i="1" baseline="30000">
              <a:latin typeface="Century Schoolbook" panose="02040604050505020304" pitchFamily="18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F6E96D1-6B1F-EB43-ACCD-CE4CAFEBAA9B}"/>
              </a:ext>
            </a:extLst>
          </p:cNvPr>
          <p:cNvSpPr txBox="1">
            <a:spLocks/>
          </p:cNvSpPr>
          <p:nvPr/>
        </p:nvSpPr>
        <p:spPr>
          <a:xfrm>
            <a:off x="194370" y="1278144"/>
            <a:ext cx="8640960" cy="908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75000"/>
              <a:buFont typeface="Wingdings" charset="2"/>
              <a:buChar char="u"/>
              <a:defRPr sz="258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63776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charset="2"/>
              <a:buChar char="§"/>
              <a:defRPr sz="1846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5103" indent="-211021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1846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7145" indent="-211021" algn="l" defTabSz="422041" rtl="0" eaLnBrk="1" latinLnBrk="0" hangingPunct="1">
              <a:spcBef>
                <a:spcPct val="20000"/>
              </a:spcBef>
              <a:buFont typeface="Arial"/>
              <a:buChar char="–"/>
              <a:defRPr sz="1292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99186" indent="-211021" algn="l" defTabSz="422041" rtl="0" eaLnBrk="1" latinLnBrk="0" hangingPunct="1">
              <a:spcBef>
                <a:spcPct val="20000"/>
              </a:spcBef>
              <a:buFont typeface="Arial"/>
              <a:buChar char="»"/>
              <a:defRPr sz="1292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21227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GB" sz="2200">
                <a:latin typeface="Century Schoolbook" panose="02040604050505020304" pitchFamily="18" charset="0"/>
              </a:rPr>
              <a:t>The computational problem consists of </a:t>
            </a:r>
            <a:r>
              <a:rPr lang="en-GB" sz="2200" b="1">
                <a:latin typeface="Century Schoolbook" panose="02040604050505020304" pitchFamily="18" charset="0"/>
              </a:rPr>
              <a:t>finding the smallest residual F</a:t>
            </a:r>
            <a:r>
              <a:rPr lang="en-GB" sz="2200">
                <a:latin typeface="Century Schoolbook" panose="02040604050505020304" pitchFamily="18" charset="0"/>
              </a:rPr>
              <a:t>, (at all space points j …).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D6CE96A-38F1-F545-9004-4224CBD70634}"/>
              </a:ext>
            </a:extLst>
          </p:cNvPr>
          <p:cNvSpPr txBox="1">
            <a:spLocks/>
          </p:cNvSpPr>
          <p:nvPr/>
        </p:nvSpPr>
        <p:spPr>
          <a:xfrm>
            <a:off x="850651" y="2870704"/>
            <a:ext cx="840854" cy="3422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16531" indent="-316531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75000"/>
              <a:buFont typeface="Wingdings" charset="2"/>
              <a:buChar char="u"/>
              <a:defRPr sz="258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63776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charset="2"/>
              <a:buChar char="§"/>
              <a:defRPr sz="1846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5103" indent="-211021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1846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7145" indent="-211021" algn="l" defTabSz="422041" rtl="0" eaLnBrk="1" latinLnBrk="0" hangingPunct="1">
              <a:spcBef>
                <a:spcPct val="20000"/>
              </a:spcBef>
              <a:buFont typeface="Arial"/>
              <a:buChar char="–"/>
              <a:defRPr sz="1292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99186" indent="-211021" algn="l" defTabSz="422041" rtl="0" eaLnBrk="1" latinLnBrk="0" hangingPunct="1">
              <a:spcBef>
                <a:spcPct val="20000"/>
              </a:spcBef>
              <a:buFont typeface="Arial"/>
              <a:buChar char="»"/>
              <a:defRPr sz="1292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21227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charset="2"/>
              <a:buNone/>
            </a:pPr>
            <a:r>
              <a:rPr lang="en-GB" sz="2200">
                <a:latin typeface="Century Schoolbook" panose="02040604050505020304" pitchFamily="18" charset="0"/>
              </a:rPr>
              <a:t>with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3DDF32-83DB-0041-BE18-859F6A9DDF9A}"/>
              </a:ext>
            </a:extLst>
          </p:cNvPr>
          <p:cNvSpPr/>
          <p:nvPr/>
        </p:nvSpPr>
        <p:spPr>
          <a:xfrm>
            <a:off x="334030" y="3540714"/>
            <a:ext cx="80648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A Damped modified</a:t>
            </a:r>
            <a:r>
              <a:rPr lang="en-GB" b="1" dirty="0">
                <a:latin typeface="Century Schoolbook" panose="02040604050505020304" pitchFamily="18" charset="0"/>
              </a:rPr>
              <a:t> </a:t>
            </a:r>
            <a:r>
              <a:rPr lang="en-GB" b="1" dirty="0">
                <a:solidFill>
                  <a:schemeClr val="accent1"/>
                </a:solidFill>
                <a:latin typeface="Century Schoolbook" panose="02040604050505020304" pitchFamily="18" charset="0"/>
              </a:rPr>
              <a:t>Newton solver</a:t>
            </a:r>
            <a:r>
              <a:rPr lang="en-GB" b="1" dirty="0">
                <a:latin typeface="Century Schoolbook" panose="02040604050505020304" pitchFamily="18" charset="0"/>
              </a:rPr>
              <a:t> </a:t>
            </a:r>
            <a:r>
              <a:rPr lang="en-GB" b="1" dirty="0">
                <a:solidFill>
                  <a:srgbClr val="008000"/>
                </a:solidFill>
                <a:latin typeface="Century Schoolbook" panose="02040604050505020304" pitchFamily="18" charset="0"/>
              </a:rPr>
              <a:t>with internal time integration</a:t>
            </a:r>
            <a:r>
              <a:rPr lang="en-GB" dirty="0">
                <a:solidFill>
                  <a:srgbClr val="008000"/>
                </a:solidFill>
                <a:latin typeface="Century Schoolbook" panose="02040604050505020304" pitchFamily="18" charset="0"/>
              </a:rPr>
              <a:t> </a:t>
            </a:r>
            <a:r>
              <a:rPr lang="en-GB" dirty="0">
                <a:latin typeface="Century Schoolbook" panose="02040604050505020304" pitchFamily="18" charset="0"/>
              </a:rPr>
              <a:t>is used</a:t>
            </a:r>
          </a:p>
          <a:p>
            <a:pPr algn="ctr"/>
            <a:r>
              <a:rPr lang="en-GB" dirty="0">
                <a:latin typeface="Century Schoolbook" panose="02040604050505020304" pitchFamily="18" charset="0"/>
              </a:rPr>
              <a:t>(but then, transient terms are needed)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DAB0473-0B3A-C140-ADA7-1E963B67E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325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7462" y="1156805"/>
            <a:ext cx="3323376" cy="4320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200">
                <a:latin typeface="Century Schoolbook" panose="02040604050505020304" pitchFamily="18" charset="0"/>
              </a:rPr>
              <a:t>An initial y</a:t>
            </a:r>
            <a:r>
              <a:rPr lang="en-GB" sz="2200" baseline="30000">
                <a:latin typeface="Century Schoolbook" panose="02040604050505020304" pitchFamily="18" charset="0"/>
              </a:rPr>
              <a:t>0</a:t>
            </a:r>
            <a:r>
              <a:rPr lang="en-GB" sz="2200">
                <a:latin typeface="Century Schoolbook" panose="02040604050505020304" pitchFamily="18" charset="0"/>
              </a:rPr>
              <a:t> is required.</a:t>
            </a:r>
            <a:endParaRPr lang="en-GB" sz="2200" b="1">
              <a:latin typeface="Century Schoolbook" panose="02040604050505020304" pitchFamily="18" charset="0"/>
            </a:endParaRPr>
          </a:p>
          <a:p>
            <a:pPr>
              <a:buNone/>
            </a:pPr>
            <a:endParaRPr lang="en-GB" sz="280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</p:spPr>
        <p:txBody>
          <a:bodyPr/>
          <a:lstStyle/>
          <a:p>
            <a:r>
              <a:rPr lang="fr-FR"/>
              <a:t>Jonathan WIRTZ, Théo OGIER - PhD CERFACS</a:t>
            </a:r>
            <a:endParaRPr lang="fr-FR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92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93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 3" descr="Screen Shot 2014-11-06 at 14.49.0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95935"/>
            <a:ext cx="7073900" cy="419100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07504" y="1799804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  <a:latin typeface="Century Schoolbook" panose="02040604050505020304" pitchFamily="18" charset="0"/>
              </a:rPr>
              <a:t>Inlet </a:t>
            </a:r>
            <a:r>
              <a:rPr lang="en-GB">
                <a:solidFill>
                  <a:schemeClr val="tx2"/>
                </a:solidFill>
                <a:latin typeface="Century Schoolbook" panose="02040604050505020304" pitchFamily="18" charset="0"/>
              </a:rPr>
              <a:t>composition, set by user.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5868144" y="1806556"/>
            <a:ext cx="32758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  <a:latin typeface="Century Schoolbook" panose="02040604050505020304" pitchFamily="18" charset="0"/>
              </a:rPr>
              <a:t>Outlet</a:t>
            </a:r>
            <a:r>
              <a:rPr lang="en-GB">
                <a:solidFill>
                  <a:schemeClr val="tx2"/>
                </a:solidFill>
                <a:latin typeface="Century Schoolbook" panose="02040604050505020304" pitchFamily="18" charset="0"/>
              </a:rPr>
              <a:t> composition, determined by equilibrium calculation.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3059832" y="1839718"/>
            <a:ext cx="1993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>
                <a:solidFill>
                  <a:schemeClr val="tx2"/>
                </a:solidFill>
                <a:latin typeface="Century Schoolbook" panose="02040604050505020304" pitchFamily="18" charset="0"/>
              </a:rPr>
              <a:t>Linear</a:t>
            </a:r>
            <a:r>
              <a:rPr lang="en-GB">
                <a:solidFill>
                  <a:schemeClr val="tx2"/>
                </a:solidFill>
                <a:latin typeface="Century Schoolbook" panose="02040604050505020304" pitchFamily="18" charset="0"/>
              </a:rPr>
              <a:t> profile, inbetween.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302F655-2195-4D46-AB82-8B077271E95B}"/>
              </a:ext>
            </a:extLst>
          </p:cNvPr>
          <p:cNvSpPr txBox="1">
            <a:spLocks/>
          </p:cNvSpPr>
          <p:nvPr/>
        </p:nvSpPr>
        <p:spPr>
          <a:xfrm>
            <a:off x="640906" y="22043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latin typeface="Century Schoolbook" panose="02040604050505020304" pitchFamily="18" charset="0"/>
              </a:rPr>
              <a:t>Governing equations</a:t>
            </a:r>
            <a:br>
              <a:rPr lang="en-GB">
                <a:latin typeface="Century Schoolbook" panose="02040604050505020304" pitchFamily="18" charset="0"/>
              </a:rPr>
            </a:br>
            <a:r>
              <a:rPr lang="en-GB" sz="2200" b="1" i="1">
                <a:latin typeface="Century Schoolbook" panose="02040604050505020304" pitchFamily="18" charset="0"/>
              </a:rPr>
              <a:t>Numerical Resolution</a:t>
            </a:r>
            <a:endParaRPr lang="en-GB" sz="2200" b="1" i="1" baseline="30000">
              <a:latin typeface="Century Schoolbook" panose="02040604050505020304" pitchFamily="18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CB91826-5C23-2E47-881B-6940BCA50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7943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988840"/>
            <a:ext cx="8392618" cy="39110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>
                <a:latin typeface="Century Schoolbook" panose="02040604050505020304" pitchFamily="18" charset="0"/>
              </a:rPr>
              <a:t>The </a:t>
            </a:r>
            <a:r>
              <a:rPr lang="en-GB" sz="2200" b="1" dirty="0">
                <a:solidFill>
                  <a:schemeClr val="accent1"/>
                </a:solidFill>
                <a:latin typeface="Century Schoolbook" panose="02040604050505020304" pitchFamily="18" charset="0"/>
              </a:rPr>
              <a:t>Newton solver </a:t>
            </a:r>
            <a:r>
              <a:rPr lang="en-GB" sz="2200" dirty="0">
                <a:latin typeface="Century Schoolbook" panose="02040604050505020304" pitchFamily="18" charset="0"/>
              </a:rPr>
              <a:t>is : the method used by Cantera to solve the system and try to find the solution.</a:t>
            </a:r>
          </a:p>
          <a:p>
            <a:pPr marL="0" indent="0">
              <a:buNone/>
            </a:pPr>
            <a:endParaRPr lang="en-GB" sz="2200" dirty="0"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GB" sz="2200" dirty="0">
                <a:latin typeface="Century Schoolbook" panose="02040604050505020304" pitchFamily="18" charset="0"/>
              </a:rPr>
              <a:t>It is </a:t>
            </a:r>
            <a:r>
              <a:rPr lang="en-GB" sz="2200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damped</a:t>
            </a:r>
            <a:r>
              <a:rPr lang="en-GB" sz="2200" dirty="0">
                <a:latin typeface="Century Schoolbook" panose="02040604050505020304" pitchFamily="18" charset="0"/>
              </a:rPr>
              <a:t> because a damping coefficient is added to help for the convergence.</a:t>
            </a:r>
          </a:p>
          <a:p>
            <a:pPr marL="0" indent="0">
              <a:buNone/>
            </a:pPr>
            <a:endParaRPr lang="en-GB" sz="2200" dirty="0">
              <a:latin typeface="Century Schoolbook" panose="02040604050505020304" pitchFamily="18" charset="0"/>
            </a:endParaRPr>
          </a:p>
          <a:p>
            <a:pPr marL="0" indent="0">
              <a:buNone/>
            </a:pPr>
            <a:r>
              <a:rPr lang="en-GB" sz="2200" dirty="0">
                <a:latin typeface="Century Schoolbook" panose="02040604050505020304" pitchFamily="18" charset="0"/>
              </a:rPr>
              <a:t>It is </a:t>
            </a:r>
            <a:r>
              <a:rPr lang="en-GB" sz="2200" b="1" dirty="0">
                <a:solidFill>
                  <a:srgbClr val="00B050"/>
                </a:solidFill>
                <a:latin typeface="Century Schoolbook" panose="02040604050505020304" pitchFamily="18" charset="0"/>
              </a:rPr>
              <a:t>with internal integration </a:t>
            </a:r>
            <a:r>
              <a:rPr lang="en-GB" sz="2200" dirty="0">
                <a:latin typeface="Century Schoolbook" panose="02040604050505020304" pitchFamily="18" charset="0"/>
              </a:rPr>
              <a:t>as an “artificial temporal term” is added to help for the convergence if the damping failed.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</p:spPr>
        <p:txBody>
          <a:bodyPr/>
          <a:lstStyle/>
          <a:p>
            <a:r>
              <a:rPr lang="fr-FR"/>
              <a:t>Jonathan WIRTZ, Théo OGIER - PhD CERFACS</a:t>
            </a:r>
            <a:endParaRPr lang="fr-FR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71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72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>
            <a:extLst>
              <a:ext uri="{FF2B5EF4-FFF2-40B4-BE49-F238E27FC236}">
                <a16:creationId xmlns:a16="http://schemas.microsoft.com/office/drawing/2014/main" id="{4302F655-2195-4D46-AB82-8B077271E95B}"/>
              </a:ext>
            </a:extLst>
          </p:cNvPr>
          <p:cNvSpPr txBox="1">
            <a:spLocks/>
          </p:cNvSpPr>
          <p:nvPr/>
        </p:nvSpPr>
        <p:spPr>
          <a:xfrm>
            <a:off x="640906" y="22043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latin typeface="Century Schoolbook" panose="02040604050505020304" pitchFamily="18" charset="0"/>
              </a:rPr>
              <a:t>Governing equations</a:t>
            </a:r>
            <a:br>
              <a:rPr lang="en-GB">
                <a:latin typeface="Century Schoolbook" panose="02040604050505020304" pitchFamily="18" charset="0"/>
              </a:rPr>
            </a:br>
            <a:r>
              <a:rPr lang="en-GB" sz="2200" b="1" i="1">
                <a:latin typeface="Century Schoolbook" panose="02040604050505020304" pitchFamily="18" charset="0"/>
              </a:rPr>
              <a:t>Numerical Resolution</a:t>
            </a:r>
            <a:endParaRPr lang="en-GB" sz="2200" b="1" i="1" baseline="30000">
              <a:latin typeface="Century Schoolbook" panose="020406040505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4DC40D-766C-6F4C-B2DB-1FA3BF97582D}"/>
              </a:ext>
            </a:extLst>
          </p:cNvPr>
          <p:cNvSpPr/>
          <p:nvPr/>
        </p:nvSpPr>
        <p:spPr>
          <a:xfrm>
            <a:off x="723258" y="1223326"/>
            <a:ext cx="8064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A Damped modified</a:t>
            </a:r>
            <a:r>
              <a:rPr lang="en-GB" b="1" dirty="0">
                <a:latin typeface="Century Schoolbook" panose="02040604050505020304" pitchFamily="18" charset="0"/>
              </a:rPr>
              <a:t> </a:t>
            </a:r>
            <a:r>
              <a:rPr lang="en-GB" b="1" dirty="0">
                <a:solidFill>
                  <a:schemeClr val="accent1"/>
                </a:solidFill>
                <a:latin typeface="Century Schoolbook" panose="02040604050505020304" pitchFamily="18" charset="0"/>
              </a:rPr>
              <a:t>Newton solver</a:t>
            </a:r>
            <a:r>
              <a:rPr lang="en-GB" b="1" dirty="0">
                <a:latin typeface="Century Schoolbook" panose="02040604050505020304" pitchFamily="18" charset="0"/>
              </a:rPr>
              <a:t> </a:t>
            </a:r>
            <a:r>
              <a:rPr lang="en-GB" b="1" dirty="0">
                <a:solidFill>
                  <a:srgbClr val="008000"/>
                </a:solidFill>
                <a:latin typeface="Century Schoolbook" panose="02040604050505020304" pitchFamily="18" charset="0"/>
              </a:rPr>
              <a:t>with internal time integration</a:t>
            </a:r>
            <a:endParaRPr lang="en-GB" dirty="0">
              <a:latin typeface="Century Schoolbook" panose="02040604050505020304" pitchFamily="18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7C162EE-1E24-F346-BC42-DC86E9CB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697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  <a:endParaRPr lang="fr-FR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15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16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9" name="Object 5"/>
          <p:cNvGraphicFramePr>
            <a:graphicFrameLocks noChangeAspect="1"/>
          </p:cNvGraphicFramePr>
          <p:nvPr/>
        </p:nvGraphicFramePr>
        <p:xfrm>
          <a:off x="3779837" y="1949289"/>
          <a:ext cx="1584325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17" name="Equation" r:id="rId6" imgW="583920" imgH="203040" progId="Equation.3">
                  <p:embed/>
                </p:oleObj>
              </mc:Choice>
              <mc:Fallback>
                <p:oleObj name="Equation" r:id="rId6" imgW="583920" imgH="203040" progId="Equation.3">
                  <p:embed/>
                  <p:pic>
                    <p:nvPicPr>
                      <p:cNvPr id="3686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7" y="1949289"/>
                        <a:ext cx="1584325" cy="550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1" name="Object 7"/>
          <p:cNvGraphicFramePr>
            <a:graphicFrameLocks noChangeAspect="1"/>
          </p:cNvGraphicFramePr>
          <p:nvPr/>
        </p:nvGraphicFramePr>
        <p:xfrm>
          <a:off x="3765733" y="2704304"/>
          <a:ext cx="2232248" cy="952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18" name="Equation" r:id="rId8" imgW="1041120" imgH="444240" progId="Equation.3">
                  <p:embed/>
                </p:oleObj>
              </mc:Choice>
              <mc:Fallback>
                <p:oleObj name="Equation" r:id="rId8" imgW="1041120" imgH="444240" progId="Equation.3">
                  <p:embed/>
                  <p:pic>
                    <p:nvPicPr>
                      <p:cNvPr id="3687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733" y="2704304"/>
                        <a:ext cx="2232248" cy="9523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6" name="Object 7"/>
          <p:cNvGraphicFramePr>
            <a:graphicFrameLocks noChangeAspect="1"/>
          </p:cNvGraphicFramePr>
          <p:nvPr/>
        </p:nvGraphicFramePr>
        <p:xfrm>
          <a:off x="3779837" y="3896332"/>
          <a:ext cx="3345461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19" name="Equation" r:id="rId10" imgW="1650960" imgH="533160" progId="Equation.3">
                  <p:embed/>
                </p:oleObj>
              </mc:Choice>
              <mc:Fallback>
                <p:oleObj name="Equation" r:id="rId10" imgW="1650960" imgH="533160" progId="Equation.3">
                  <p:embed/>
                  <p:pic>
                    <p:nvPicPr>
                      <p:cNvPr id="3687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7" y="3896332"/>
                        <a:ext cx="3345461" cy="108012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7" name="Object 7"/>
          <p:cNvGraphicFramePr>
            <a:graphicFrameLocks noChangeAspect="1"/>
          </p:cNvGraphicFramePr>
          <p:nvPr/>
        </p:nvGraphicFramePr>
        <p:xfrm>
          <a:off x="4110338" y="5284687"/>
          <a:ext cx="1733723" cy="388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20" name="Equation" r:id="rId12" imgW="1015920" imgH="228600" progId="Equation.3">
                  <p:embed/>
                </p:oleObj>
              </mc:Choice>
              <mc:Fallback>
                <p:oleObj name="Equation" r:id="rId12" imgW="1015920" imgH="228600" progId="Equation.3">
                  <p:embed/>
                  <p:pic>
                    <p:nvPicPr>
                      <p:cNvPr id="3687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0338" y="5284687"/>
                        <a:ext cx="1733723" cy="3889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BA7D08E6-875A-1B47-BDAE-8C249EA3CE3C}"/>
              </a:ext>
            </a:extLst>
          </p:cNvPr>
          <p:cNvSpPr txBox="1">
            <a:spLocks/>
          </p:cNvSpPr>
          <p:nvPr/>
        </p:nvSpPr>
        <p:spPr>
          <a:xfrm>
            <a:off x="640906" y="22043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latin typeface="Century Schoolbook" panose="02040604050505020304" pitchFamily="18" charset="0"/>
              </a:rPr>
              <a:t>Governing equations</a:t>
            </a:r>
            <a:br>
              <a:rPr lang="en-GB">
                <a:latin typeface="Century Schoolbook" panose="02040604050505020304" pitchFamily="18" charset="0"/>
              </a:rPr>
            </a:br>
            <a:r>
              <a:rPr lang="en-GB" sz="2200" b="1" i="1">
                <a:latin typeface="Century Schoolbook" panose="02040604050505020304" pitchFamily="18" charset="0"/>
              </a:rPr>
              <a:t>Numerical Resolution</a:t>
            </a:r>
            <a:endParaRPr lang="en-GB" sz="2200" b="1" i="1" baseline="30000">
              <a:latin typeface="Century Schoolbook" panose="020406040505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1763FE-AAC8-064D-AB96-40C865ECB729}"/>
              </a:ext>
            </a:extLst>
          </p:cNvPr>
          <p:cNvSpPr/>
          <p:nvPr/>
        </p:nvSpPr>
        <p:spPr>
          <a:xfrm>
            <a:off x="395536" y="2012876"/>
            <a:ext cx="31308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latin typeface="Century Schoolbook" panose="02040604050505020304" pitchFamily="18" charset="0"/>
              </a:rPr>
              <a:t>What we seek at point m is                               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C8038-A3BE-F64C-8A90-B673FDBE181C}"/>
              </a:ext>
            </a:extLst>
          </p:cNvPr>
          <p:cNvSpPr/>
          <p:nvPr/>
        </p:nvSpPr>
        <p:spPr>
          <a:xfrm>
            <a:off x="320963" y="3037231"/>
            <a:ext cx="2736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GB">
                <a:latin typeface="Century Schoolbook" panose="02040604050505020304" pitchFamily="18" charset="0"/>
              </a:rPr>
              <a:t>which is used to iterate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2649BC-5B73-3C4A-AAF6-B2849372975B}"/>
              </a:ext>
            </a:extLst>
          </p:cNvPr>
          <p:cNvSpPr/>
          <p:nvPr/>
        </p:nvSpPr>
        <p:spPr>
          <a:xfrm>
            <a:off x="395536" y="4111194"/>
            <a:ext cx="2010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GB">
                <a:latin typeface="Century Schoolbook" panose="02040604050505020304" pitchFamily="18" charset="0"/>
              </a:rPr>
              <a:t>or in other words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80F3E0-7ECC-F14D-8917-A2C3EA6847DE}"/>
              </a:ext>
            </a:extLst>
          </p:cNvPr>
          <p:cNvSpPr/>
          <p:nvPr/>
        </p:nvSpPr>
        <p:spPr>
          <a:xfrm>
            <a:off x="200658" y="5306277"/>
            <a:ext cx="88569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Calibri" pitchFamily="34" charset="0"/>
              <a:buChar char="–"/>
            </a:pPr>
            <a:r>
              <a:rPr lang="en-GB" b="1">
                <a:latin typeface="Century Schoolbook" panose="02040604050505020304" pitchFamily="18" charset="0"/>
              </a:rPr>
              <a:t> Convergence is reached when                             becomes negligibly small.</a:t>
            </a:r>
          </a:p>
          <a:p>
            <a:endParaRPr lang="en-GB" sz="800">
              <a:latin typeface="Century Schoolbook" panose="02040604050505020304" pitchFamily="18" charset="0"/>
            </a:endParaRPr>
          </a:p>
          <a:p>
            <a:pPr>
              <a:buFont typeface="Calibri" pitchFamily="34" charset="0"/>
              <a:buChar char="–"/>
            </a:pPr>
            <a:r>
              <a:rPr lang="en-GB">
                <a:latin typeface="Century Schoolbook" panose="02040604050505020304" pitchFamily="18" charset="0"/>
              </a:rPr>
              <a:t> The mesh might be automatically refined in the region of high gradients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F39561-BF85-1542-AE3F-E6A14FB20C9A}"/>
              </a:ext>
            </a:extLst>
          </p:cNvPr>
          <p:cNvSpPr/>
          <p:nvPr/>
        </p:nvSpPr>
        <p:spPr>
          <a:xfrm>
            <a:off x="3163763" y="1145786"/>
            <a:ext cx="31838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GB" sz="2400" b="1">
                <a:solidFill>
                  <a:schemeClr val="accent1"/>
                </a:solidFill>
                <a:latin typeface="Century Schoolbook" panose="02040604050505020304" pitchFamily="18" charset="0"/>
              </a:rPr>
              <a:t>The Newton solver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6A16214-56FE-6B4F-9402-43F4631D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347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  <a:endParaRPr lang="fr-FR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655874" y="303178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893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5874" y="303178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1" name="Object 7"/>
          <p:cNvGraphicFramePr>
            <a:graphicFrameLocks noChangeAspect="1"/>
          </p:cNvGraphicFramePr>
          <p:nvPr/>
        </p:nvGraphicFramePr>
        <p:xfrm>
          <a:off x="4024967" y="2023242"/>
          <a:ext cx="1363539" cy="794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894" name="Equation" r:id="rId5" imgW="850680" imgH="495000" progId="Equation.3">
                  <p:embed/>
                </p:oleObj>
              </mc:Choice>
              <mc:Fallback>
                <p:oleObj name="Equation" r:id="rId5" imgW="850680" imgH="495000" progId="Equation.3">
                  <p:embed/>
                  <p:pic>
                    <p:nvPicPr>
                      <p:cNvPr id="3892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4967" y="2023242"/>
                        <a:ext cx="1363539" cy="79482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2" name="Object 7"/>
          <p:cNvGraphicFramePr>
            <a:graphicFrameLocks noChangeAspect="1"/>
          </p:cNvGraphicFramePr>
          <p:nvPr/>
        </p:nvGraphicFramePr>
        <p:xfrm>
          <a:off x="1866133" y="3976831"/>
          <a:ext cx="53943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895" name="Equation" r:id="rId7" imgW="3365280" imgH="533160" progId="Equation.3">
                  <p:embed/>
                </p:oleObj>
              </mc:Choice>
              <mc:Fallback>
                <p:oleObj name="Equation" r:id="rId7" imgW="3365280" imgH="533160" progId="Equation.3">
                  <p:embed/>
                  <p:pic>
                    <p:nvPicPr>
                      <p:cNvPr id="3892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133" y="3976831"/>
                        <a:ext cx="5394325" cy="857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25" name="Object 12"/>
          <p:cNvGraphicFramePr>
            <a:graphicFrameLocks noChangeAspect="1"/>
          </p:cNvGraphicFramePr>
          <p:nvPr/>
        </p:nvGraphicFramePr>
        <p:xfrm>
          <a:off x="2372933" y="5373216"/>
          <a:ext cx="4765545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896" name="Equation" r:id="rId9" imgW="1371600" imgH="228600" progId="Equation.3">
                  <p:embed/>
                </p:oleObj>
              </mc:Choice>
              <mc:Fallback>
                <p:oleObj name="Equation" r:id="rId9" imgW="1371600" imgH="228600" progId="Equation.3">
                  <p:embed/>
                  <p:pic>
                    <p:nvPicPr>
                      <p:cNvPr id="3892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2933" y="5373216"/>
                        <a:ext cx="4765545" cy="7920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6636330" y="4232530"/>
            <a:ext cx="294592" cy="302692"/>
          </a:xfrm>
          <a:prstGeom prst="rect">
            <a:avLst/>
          </a:prstGeom>
          <a:noFill/>
          <a:ln>
            <a:solidFill>
              <a:srgbClr val="9537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oneTexte 3"/>
          <p:cNvSpPr txBox="1"/>
          <p:nvPr/>
        </p:nvSpPr>
        <p:spPr>
          <a:xfrm>
            <a:off x="6930922" y="3960611"/>
            <a:ext cx="1978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rgbClr val="800000"/>
                </a:solidFill>
                <a:latin typeface="Century Schoolbook" panose="02040604050505020304" pitchFamily="18" charset="0"/>
              </a:rPr>
              <a:t>Scaling parameter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F3C0BF5-8133-D74A-A4DF-1E8B30B07101}"/>
              </a:ext>
            </a:extLst>
          </p:cNvPr>
          <p:cNvSpPr txBox="1">
            <a:spLocks/>
          </p:cNvSpPr>
          <p:nvPr/>
        </p:nvSpPr>
        <p:spPr>
          <a:xfrm>
            <a:off x="640906" y="22043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latin typeface="Century Schoolbook" panose="02040604050505020304" pitchFamily="18" charset="0"/>
              </a:rPr>
              <a:t>Governing equations</a:t>
            </a:r>
            <a:br>
              <a:rPr lang="en-GB">
                <a:latin typeface="Century Schoolbook" panose="02040604050505020304" pitchFamily="18" charset="0"/>
              </a:rPr>
            </a:br>
            <a:r>
              <a:rPr lang="en-GB" sz="2200" b="1" i="1">
                <a:latin typeface="Century Schoolbook" panose="02040604050505020304" pitchFamily="18" charset="0"/>
              </a:rPr>
              <a:t>Numerical Resolution</a:t>
            </a:r>
            <a:endParaRPr lang="en-GB" sz="2200" b="1" i="1" baseline="30000">
              <a:latin typeface="Century Schoolbook" panose="020406040505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4999ED-0204-4A42-A1DA-736359F7E935}"/>
              </a:ext>
            </a:extLst>
          </p:cNvPr>
          <p:cNvSpPr/>
          <p:nvPr/>
        </p:nvSpPr>
        <p:spPr>
          <a:xfrm>
            <a:off x="1866133" y="1161019"/>
            <a:ext cx="5779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GB" sz="2400">
                <a:solidFill>
                  <a:schemeClr val="accent1"/>
                </a:solidFill>
                <a:latin typeface="Century Schoolbook" panose="02040604050505020304" pitchFamily="18" charset="0"/>
              </a:rPr>
              <a:t>The</a:t>
            </a:r>
            <a:r>
              <a:rPr lang="en-GB" sz="2400" b="1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 Damped modified</a:t>
            </a:r>
            <a:r>
              <a:rPr lang="en-GB" sz="2400" b="1">
                <a:latin typeface="Century Schoolbook" panose="02040604050505020304" pitchFamily="18" charset="0"/>
              </a:rPr>
              <a:t> </a:t>
            </a:r>
            <a:r>
              <a:rPr lang="en-GB" sz="2400">
                <a:solidFill>
                  <a:schemeClr val="accent1"/>
                </a:solidFill>
                <a:latin typeface="Century Schoolbook" panose="02040604050505020304" pitchFamily="18" charset="0"/>
              </a:rPr>
              <a:t>Newton solver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1A5937-75F3-2A47-B73F-E86301E8DA81}"/>
              </a:ext>
            </a:extLst>
          </p:cNvPr>
          <p:cNvSpPr/>
          <p:nvPr/>
        </p:nvSpPr>
        <p:spPr>
          <a:xfrm>
            <a:off x="748394" y="1680177"/>
            <a:ext cx="79166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>
                <a:latin typeface="Century Schoolbook" panose="02040604050505020304" pitchFamily="18" charset="0"/>
              </a:rPr>
              <a:t>Evaluating the Jacobian matrices</a:t>
            </a:r>
          </a:p>
          <a:p>
            <a:pPr algn="ctr"/>
            <a:r>
              <a:rPr lang="en-GB">
                <a:latin typeface="Century Schoolbook" panose="02040604050505020304" pitchFamily="18" charset="0"/>
              </a:rPr>
              <a:t> </a:t>
            </a:r>
          </a:p>
          <a:p>
            <a:pPr algn="ctr"/>
            <a:endParaRPr lang="en-GB">
              <a:latin typeface="Century Schoolbook" panose="02040604050505020304" pitchFamily="18" charset="0"/>
            </a:endParaRPr>
          </a:p>
          <a:p>
            <a:pPr algn="ctr"/>
            <a:r>
              <a:rPr lang="en-GB">
                <a:latin typeface="Century Schoolbook" panose="02040604050505020304" pitchFamily="18" charset="0"/>
              </a:rPr>
              <a:t>                           </a:t>
            </a:r>
          </a:p>
          <a:p>
            <a:pPr algn="ctr"/>
            <a:r>
              <a:rPr lang="en-GB">
                <a:latin typeface="Century Schoolbook" panose="02040604050505020304" pitchFamily="18" charset="0"/>
              </a:rPr>
              <a:t>is a </a:t>
            </a:r>
            <a:r>
              <a:rPr lang="en-GB" b="1">
                <a:latin typeface="Century Schoolbook" panose="02040604050505020304" pitchFamily="18" charset="0"/>
              </a:rPr>
              <a:t>time consuming process</a:t>
            </a:r>
            <a:r>
              <a:rPr lang="en-GB">
                <a:latin typeface="Century Schoolbook" panose="02040604050505020304" pitchFamily="18" charset="0"/>
              </a:rPr>
              <a:t>, so it is not done at each iteration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782A26-18E1-6043-96A8-2C0B33926932}"/>
              </a:ext>
            </a:extLst>
          </p:cNvPr>
          <p:cNvSpPr/>
          <p:nvPr/>
        </p:nvSpPr>
        <p:spPr>
          <a:xfrm>
            <a:off x="640906" y="3479112"/>
            <a:ext cx="80241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>
                <a:latin typeface="Century Schoolbook" panose="02040604050505020304" pitchFamily="18" charset="0"/>
              </a:rPr>
              <a:t>The solver evaluates the Jacobian each specified number of iteration step and inbetween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ED414E-7F7C-584B-9833-7BECD22F832F}"/>
              </a:ext>
            </a:extLst>
          </p:cNvPr>
          <p:cNvSpPr/>
          <p:nvPr/>
        </p:nvSpPr>
        <p:spPr>
          <a:xfrm>
            <a:off x="2884040" y="4941168"/>
            <a:ext cx="3743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>
                <a:latin typeface="Century Schoolbook" panose="02040604050505020304" pitchFamily="18" charset="0"/>
              </a:rPr>
              <a:t>so that the problem becomes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3409D35-42E6-EF42-9225-035B851E7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830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12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newt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0394" y="2309708"/>
            <a:ext cx="8208912" cy="3923820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</p:spPr>
        <p:txBody>
          <a:bodyPr/>
          <a:lstStyle/>
          <a:p>
            <a:r>
              <a:rPr lang="fr-FR"/>
              <a:t>Jonathan WIRTZ, Théo OGIER - PhD CERFACS</a:t>
            </a:r>
            <a:endParaRPr lang="fr-FR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08" name="Equation" r:id="rId4" imgW="114120" imgH="215640" progId="Equation.3">
                  <p:embed/>
                </p:oleObj>
              </mc:Choice>
              <mc:Fallback>
                <p:oleObj name="Equation" r:id="rId4" imgW="114120" imgH="215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09" name="Equation" r:id="rId6" imgW="114120" imgH="215640" progId="Equation.3">
                  <p:embed/>
                </p:oleObj>
              </mc:Choice>
              <mc:Fallback>
                <p:oleObj name="Equation" r:id="rId6" imgW="1141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2151122"/>
              </p:ext>
            </p:extLst>
          </p:nvPr>
        </p:nvGraphicFramePr>
        <p:xfrm>
          <a:off x="4909319" y="1918265"/>
          <a:ext cx="3709987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10" name="…quation" r:id="rId7" imgW="1308100" imgH="228600" progId="Equation.3">
                  <p:embed/>
                </p:oleObj>
              </mc:Choice>
              <mc:Fallback>
                <p:oleObj name="…quation" r:id="rId7" imgW="1308100" imgH="228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9319" y="1918265"/>
                        <a:ext cx="3709987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0449758"/>
              </p:ext>
            </p:extLst>
          </p:nvPr>
        </p:nvGraphicFramePr>
        <p:xfrm>
          <a:off x="2123728" y="2034276"/>
          <a:ext cx="1584325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611" name="Equation" r:id="rId9" imgW="583920" imgH="203040" progId="Equation.3">
                  <p:embed/>
                </p:oleObj>
              </mc:Choice>
              <mc:Fallback>
                <p:oleObj name="Equation" r:id="rId9" imgW="583920" imgH="203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2034276"/>
                        <a:ext cx="1584325" cy="550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988790" y="4969321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rgbClr val="FF0000"/>
                </a:solidFill>
              </a:rPr>
              <a:t>x1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60415" y="4965248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rgbClr val="FF0000"/>
                </a:solidFill>
              </a:rPr>
              <a:t>x2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20072" y="4688249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rgbClr val="FF0000"/>
                </a:solidFill>
              </a:rPr>
              <a:t>x2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29299" y="4965248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solidFill>
                  <a:srgbClr val="FF0000"/>
                </a:solidFill>
              </a:rPr>
              <a:t>x1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27758" y="5333013"/>
            <a:ext cx="2376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Century Schoolbook" panose="02040604050505020304" pitchFamily="18" charset="0"/>
              </a:rPr>
              <a:t>(Undamped, λ = 1)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DE612F6-B2D1-1F48-AA76-5CA347B325B0}"/>
              </a:ext>
            </a:extLst>
          </p:cNvPr>
          <p:cNvSpPr txBox="1">
            <a:spLocks/>
          </p:cNvSpPr>
          <p:nvPr/>
        </p:nvSpPr>
        <p:spPr>
          <a:xfrm>
            <a:off x="640906" y="22043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latin typeface="Century Schoolbook" panose="02040604050505020304" pitchFamily="18" charset="0"/>
              </a:rPr>
              <a:t>Governing equations</a:t>
            </a:r>
            <a:br>
              <a:rPr lang="en-GB">
                <a:latin typeface="Century Schoolbook" panose="02040604050505020304" pitchFamily="18" charset="0"/>
              </a:rPr>
            </a:br>
            <a:r>
              <a:rPr lang="en-GB" sz="2200" b="1" i="1">
                <a:latin typeface="Century Schoolbook" panose="02040604050505020304" pitchFamily="18" charset="0"/>
              </a:rPr>
              <a:t>Numerical Resolution</a:t>
            </a:r>
            <a:endParaRPr lang="en-GB" sz="2200" b="1" i="1" baseline="30000">
              <a:latin typeface="Century Schoolbook" panose="020406040505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198526-CAB0-2648-BFF2-9B03B77D660D}"/>
              </a:ext>
            </a:extLst>
          </p:cNvPr>
          <p:cNvSpPr/>
          <p:nvPr/>
        </p:nvSpPr>
        <p:spPr>
          <a:xfrm>
            <a:off x="1866133" y="1161019"/>
            <a:ext cx="5779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GB" sz="2400">
                <a:solidFill>
                  <a:schemeClr val="accent1"/>
                </a:solidFill>
                <a:latin typeface="Century Schoolbook" panose="02040604050505020304" pitchFamily="18" charset="0"/>
              </a:rPr>
              <a:t>The</a:t>
            </a:r>
            <a:r>
              <a:rPr lang="en-GB" sz="2400" b="1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 Damped modified</a:t>
            </a:r>
            <a:r>
              <a:rPr lang="en-GB" sz="2400" b="1">
                <a:latin typeface="Century Schoolbook" panose="02040604050505020304" pitchFamily="18" charset="0"/>
              </a:rPr>
              <a:t> </a:t>
            </a:r>
            <a:r>
              <a:rPr lang="en-GB" sz="2400">
                <a:solidFill>
                  <a:schemeClr val="accent1"/>
                </a:solidFill>
                <a:latin typeface="Century Schoolbook" panose="02040604050505020304" pitchFamily="18" charset="0"/>
              </a:rPr>
              <a:t>Newton solver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301DD1A-C878-444B-9BF3-5496C8F3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38</a:t>
            </a:fld>
            <a:endParaRPr lang="fr-FR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  <a:endParaRPr lang="fr-FR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67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68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667786"/>
              </p:ext>
            </p:extLst>
          </p:nvPr>
        </p:nvGraphicFramePr>
        <p:xfrm>
          <a:off x="2416593" y="3832025"/>
          <a:ext cx="4104455" cy="1257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69" name="Equation" r:id="rId6" imgW="1955520" imgH="583920" progId="Equation.3">
                  <p:embed/>
                </p:oleObj>
              </mc:Choice>
              <mc:Fallback>
                <p:oleObj name="Equation" r:id="rId6" imgW="1955520" imgH="58392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6593" y="3832025"/>
                        <a:ext cx="4104455" cy="125781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737391"/>
              </p:ext>
            </p:extLst>
          </p:nvPr>
        </p:nvGraphicFramePr>
        <p:xfrm>
          <a:off x="2085982" y="1913035"/>
          <a:ext cx="4765675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70" name="Equation" r:id="rId8" imgW="1371600" imgH="228600" progId="Equation.3">
                  <p:embed/>
                </p:oleObj>
              </mc:Choice>
              <mc:Fallback>
                <p:oleObj name="Equation" r:id="rId8" imgW="1371600" imgH="228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5982" y="1913035"/>
                        <a:ext cx="4765675" cy="79216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Left Brace 17"/>
          <p:cNvSpPr/>
          <p:nvPr/>
        </p:nvSpPr>
        <p:spPr>
          <a:xfrm>
            <a:off x="3526904" y="5533006"/>
            <a:ext cx="216024" cy="57606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76B46C-4383-244F-8EC1-1D3F37D63E1C}"/>
              </a:ext>
            </a:extLst>
          </p:cNvPr>
          <p:cNvSpPr/>
          <p:nvPr/>
        </p:nvSpPr>
        <p:spPr>
          <a:xfrm>
            <a:off x="1866133" y="1161019"/>
            <a:ext cx="5779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GB" sz="2400">
                <a:solidFill>
                  <a:schemeClr val="accent1"/>
                </a:solidFill>
                <a:latin typeface="Century Schoolbook" panose="02040604050505020304" pitchFamily="18" charset="0"/>
              </a:rPr>
              <a:t>The</a:t>
            </a:r>
            <a:r>
              <a:rPr lang="en-GB" sz="2400" b="1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 Damped modified</a:t>
            </a:r>
            <a:r>
              <a:rPr lang="en-GB" sz="2400" b="1">
                <a:latin typeface="Century Schoolbook" panose="02040604050505020304" pitchFamily="18" charset="0"/>
              </a:rPr>
              <a:t> </a:t>
            </a:r>
            <a:r>
              <a:rPr lang="en-GB" sz="2400">
                <a:solidFill>
                  <a:schemeClr val="accent1"/>
                </a:solidFill>
                <a:latin typeface="Century Schoolbook" panose="02040604050505020304" pitchFamily="18" charset="0"/>
              </a:rPr>
              <a:t>Newton solver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469E82-0CEE-5340-8A51-FB68FA2220CD}"/>
              </a:ext>
            </a:extLst>
          </p:cNvPr>
          <p:cNvSpPr/>
          <p:nvPr/>
        </p:nvSpPr>
        <p:spPr>
          <a:xfrm>
            <a:off x="397414" y="3045081"/>
            <a:ext cx="7740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>
                <a:latin typeface="Century Schoolbook" panose="02040604050505020304" pitchFamily="18" charset="0"/>
              </a:rPr>
              <a:t>The 𝝺</a:t>
            </a:r>
            <a:r>
              <a:rPr lang="en-GB" b="1" baseline="30000">
                <a:latin typeface="Century Schoolbook" panose="02040604050505020304" pitchFamily="18" charset="0"/>
              </a:rPr>
              <a:t>m</a:t>
            </a:r>
            <a:r>
              <a:rPr lang="en-GB" b="1">
                <a:latin typeface="Century Schoolbook" panose="02040604050505020304" pitchFamily="18" charset="0"/>
              </a:rPr>
              <a:t> must satisfy the condition that the subsequent undamped step be smaller.</a:t>
            </a:r>
            <a:r>
              <a:rPr lang="en-GB">
                <a:latin typeface="Century Schoolbook" panose="02040604050505020304" pitchFamily="18" charset="0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019C97-68FD-D747-9E56-AB1E48010332}"/>
              </a:ext>
            </a:extLst>
          </p:cNvPr>
          <p:cNvSpPr/>
          <p:nvPr/>
        </p:nvSpPr>
        <p:spPr>
          <a:xfrm>
            <a:off x="1697894" y="5631709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latin typeface="Century Schoolbook" panose="02040604050505020304" pitchFamily="18" charset="0"/>
              </a:rPr>
              <a:t>If not verified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CF7B05-F3AD-FC4D-A31B-038A23E0A029}"/>
              </a:ext>
            </a:extLst>
          </p:cNvPr>
          <p:cNvSpPr/>
          <p:nvPr/>
        </p:nvSpPr>
        <p:spPr>
          <a:xfrm>
            <a:off x="3779912" y="5445224"/>
            <a:ext cx="4176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entury Schoolbook" panose="02040604050505020304" pitchFamily="18" charset="0"/>
              </a:rPr>
              <a:t>another damping parameter is tested </a:t>
            </a:r>
          </a:p>
          <a:p>
            <a:r>
              <a:rPr lang="en-GB" dirty="0">
                <a:latin typeface="Century Schoolbook" panose="02040604050505020304" pitchFamily="18" charset="0"/>
              </a:rPr>
              <a:t>a new Jacobian is computed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9290B90-B57B-3443-89D1-1A19BFD9A861}"/>
              </a:ext>
            </a:extLst>
          </p:cNvPr>
          <p:cNvSpPr txBox="1">
            <a:spLocks/>
          </p:cNvSpPr>
          <p:nvPr/>
        </p:nvSpPr>
        <p:spPr>
          <a:xfrm>
            <a:off x="640906" y="22043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latin typeface="Century Schoolbook" panose="02040604050505020304" pitchFamily="18" charset="0"/>
              </a:rPr>
              <a:t>Governing equations</a:t>
            </a:r>
            <a:br>
              <a:rPr lang="en-GB">
                <a:latin typeface="Century Schoolbook" panose="02040604050505020304" pitchFamily="18" charset="0"/>
              </a:rPr>
            </a:br>
            <a:r>
              <a:rPr lang="en-GB" sz="2200" b="1" i="1">
                <a:latin typeface="Century Schoolbook" panose="02040604050505020304" pitchFamily="18" charset="0"/>
              </a:rPr>
              <a:t>Numerical Resolution</a:t>
            </a:r>
            <a:endParaRPr lang="en-GB" sz="2200" b="1" i="1" baseline="30000">
              <a:latin typeface="Century Schoolbook" panose="020406040505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50E501-C5BE-C042-8EDC-2CEFA20B3FAE}"/>
              </a:ext>
            </a:extLst>
          </p:cNvPr>
          <p:cNvSpPr/>
          <p:nvPr/>
        </p:nvSpPr>
        <p:spPr>
          <a:xfrm>
            <a:off x="7147692" y="5847152"/>
            <a:ext cx="1617367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set_max_jac_age</a:t>
            </a:r>
            <a:endParaRPr lang="en-GB" sz="1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9A2A14-A766-8743-A353-25428D297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39</a:t>
            </a:fld>
            <a:endParaRPr 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8864" y="116632"/>
            <a:ext cx="8229600" cy="1143000"/>
          </a:xfr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GB" sz="3200" dirty="0">
                <a:latin typeface="Century Schoolbook" panose="02040604050505020304" pitchFamily="18" charset="0"/>
              </a:rPr>
              <a:t>Content of the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1944216"/>
          </a:xfrm>
        </p:spPr>
        <p:txBody>
          <a:bodyPr>
            <a:noAutofit/>
          </a:bodyPr>
          <a:lstStyle/>
          <a:p>
            <a:pPr marL="571500" indent="-571500">
              <a:buClr>
                <a:schemeClr val="tx1"/>
              </a:buClr>
              <a:buSzPct val="100000"/>
              <a:buFont typeface="+mj-lt"/>
              <a:buAutoNum type="romanUcPeriod"/>
            </a:pPr>
            <a:r>
              <a:rPr lang="en-GB" sz="2800" b="1" dirty="0">
                <a:latin typeface="Century Schoolbook" panose="02040604050505020304" pitchFamily="18" charset="0"/>
              </a:rPr>
              <a:t>Presentation of CANTERA</a:t>
            </a:r>
          </a:p>
          <a:p>
            <a:pPr marL="571500" indent="-571500">
              <a:buClr>
                <a:schemeClr val="tx1"/>
              </a:buClr>
              <a:buSzPct val="100000"/>
              <a:buFont typeface="+mj-lt"/>
              <a:buAutoNum type="romanUcPeriod"/>
            </a:pPr>
            <a:r>
              <a:rPr lang="en-GB" sz="2800" dirty="0">
                <a:latin typeface="Century Schoolbook" panose="02040604050505020304" pitchFamily="18" charset="0"/>
              </a:rPr>
              <a:t>Governing equations and numerical methods</a:t>
            </a:r>
          </a:p>
          <a:p>
            <a:pPr marL="571500" indent="-571500">
              <a:buClr>
                <a:schemeClr val="tx1"/>
              </a:buClr>
              <a:buSzPct val="100000"/>
              <a:buFont typeface="+mj-lt"/>
              <a:buAutoNum type="romanUcPeriod"/>
            </a:pPr>
            <a:r>
              <a:rPr lang="en-GB" sz="2800" dirty="0">
                <a:latin typeface="Century Schoolbook" panose="02040604050505020304" pitchFamily="18" charset="0"/>
              </a:rPr>
              <a:t>Practical use</a:t>
            </a:r>
          </a:p>
          <a:p>
            <a:pPr marL="571500" indent="-571500">
              <a:buClr>
                <a:schemeClr val="tx1"/>
              </a:buClr>
              <a:buSzPct val="100000"/>
              <a:buFont typeface="+mj-lt"/>
              <a:buAutoNum type="romanUcPeriod"/>
            </a:pPr>
            <a:r>
              <a:rPr lang="en-GB" sz="2800" dirty="0">
                <a:latin typeface="Century Schoolbook" panose="02040604050505020304" pitchFamily="18" charset="0"/>
              </a:rPr>
              <a:t>Installation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</p:spPr>
        <p:txBody>
          <a:bodyPr/>
          <a:lstStyle/>
          <a:p>
            <a:r>
              <a:rPr lang="fr-FR"/>
              <a:t>Jonathan WIRTZ, Théo OGIER - PhD CERFACS</a:t>
            </a: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2041E37-4110-C144-A356-1E97F2087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3026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264" y="2022889"/>
            <a:ext cx="8254176" cy="4324829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GB" sz="2000" b="1">
                <a:latin typeface="Century Schoolbook" panose="02040604050505020304" pitchFamily="18" charset="0"/>
              </a:rPr>
              <a:t>Whenever both damping parameters and the new Jacobian fail :</a:t>
            </a:r>
          </a:p>
          <a:p>
            <a:pPr>
              <a:lnSpc>
                <a:spcPct val="150000"/>
              </a:lnSpc>
              <a:buFont typeface="Calibri" pitchFamily="34" charset="0"/>
              <a:buChar char="–"/>
            </a:pPr>
            <a:r>
              <a:rPr lang="en-GB" sz="2000" b="1" i="1">
                <a:latin typeface="Century Schoolbook" panose="02040604050505020304" pitchFamily="18" charset="0"/>
              </a:rPr>
              <a:t>Transient equations</a:t>
            </a:r>
            <a:r>
              <a:rPr lang="en-GB" sz="2000" i="1">
                <a:latin typeface="Century Schoolbook" panose="02040604050505020304" pitchFamily="18" charset="0"/>
              </a:rPr>
              <a:t> </a:t>
            </a:r>
            <a:r>
              <a:rPr lang="en-GB" sz="2000">
                <a:latin typeface="Century Schoolbook" panose="02040604050505020304" pitchFamily="18" charset="0"/>
              </a:rPr>
              <a:t>are used</a:t>
            </a:r>
          </a:p>
          <a:p>
            <a:pPr>
              <a:lnSpc>
                <a:spcPct val="150000"/>
              </a:lnSpc>
              <a:buFont typeface="Calibri" pitchFamily="34" charset="0"/>
              <a:buChar char="–"/>
            </a:pPr>
            <a:r>
              <a:rPr lang="en-GB" sz="2000">
                <a:latin typeface="Century Schoolbook" panose="02040604050505020304" pitchFamily="18" charset="0"/>
              </a:rPr>
              <a:t>Time derivatives are approximated by </a:t>
            </a:r>
            <a:r>
              <a:rPr lang="en-GB" sz="2000" b="1">
                <a:latin typeface="Century Schoolbook" panose="02040604050505020304" pitchFamily="18" charset="0"/>
              </a:rPr>
              <a:t>first-order, implicit backwards finite differences schemes</a:t>
            </a:r>
            <a:r>
              <a:rPr lang="en-GB" sz="2000">
                <a:latin typeface="Century Schoolbook" panose="02040604050505020304" pitchFamily="18" charset="0"/>
              </a:rPr>
              <a:t>.</a:t>
            </a:r>
          </a:p>
          <a:p>
            <a:pPr>
              <a:lnSpc>
                <a:spcPct val="150000"/>
              </a:lnSpc>
              <a:buFont typeface="Calibri" pitchFamily="34" charset="0"/>
              <a:buChar char="–"/>
            </a:pPr>
            <a:r>
              <a:rPr lang="en-GB" sz="2000">
                <a:latin typeface="Century Schoolbook" panose="02040604050505020304" pitchFamily="18" charset="0"/>
              </a:rPr>
              <a:t>Time steps are specified by the user</a:t>
            </a:r>
          </a:p>
          <a:p>
            <a:pPr>
              <a:lnSpc>
                <a:spcPct val="150000"/>
              </a:lnSpc>
              <a:buFont typeface="Calibri" pitchFamily="34" charset="0"/>
              <a:buChar char="–"/>
            </a:pPr>
            <a:r>
              <a:rPr lang="en-GB" sz="2000">
                <a:latin typeface="Century Schoolbook" panose="02040604050505020304" pitchFamily="18" charset="0"/>
              </a:rPr>
              <a:t>Same Newton method to solve the system of equations </a:t>
            </a:r>
            <a:r>
              <a:rPr lang="en-GB" sz="2000" b="1">
                <a:latin typeface="Century Schoolbook" panose="02040604050505020304" pitchFamily="18" charset="0"/>
              </a:rPr>
              <a:t>for each time step</a:t>
            </a:r>
          </a:p>
          <a:p>
            <a:pPr>
              <a:lnSpc>
                <a:spcPct val="150000"/>
              </a:lnSpc>
              <a:buFont typeface="Calibri" pitchFamily="34" charset="0"/>
              <a:buChar char="–"/>
            </a:pPr>
            <a:endParaRPr lang="en-GB" sz="2000">
              <a:latin typeface="Century Schoolbook" panose="02040604050505020304" pitchFamily="18" charset="0"/>
            </a:endParaRPr>
          </a:p>
          <a:p>
            <a:pPr>
              <a:lnSpc>
                <a:spcPct val="150000"/>
              </a:lnSpc>
              <a:buFont typeface="Calibri" pitchFamily="34" charset="0"/>
              <a:buChar char="–"/>
            </a:pPr>
            <a:r>
              <a:rPr lang="en-GB" sz="2000">
                <a:latin typeface="Century Schoolbook" panose="02040604050505020304" pitchFamily="18" charset="0"/>
              </a:rPr>
              <a:t>The new y is used </a:t>
            </a:r>
            <a:r>
              <a:rPr lang="en-GB" sz="2000" b="1">
                <a:latin typeface="Century Schoolbook" panose="02040604050505020304" pitchFamily="18" charset="0"/>
              </a:rPr>
              <a:t>as a new starting estimate </a:t>
            </a:r>
            <a:r>
              <a:rPr lang="en-GB" sz="2000">
                <a:latin typeface="Century Schoolbook" panose="02040604050505020304" pitchFamily="18" charset="0"/>
              </a:rPr>
              <a:t>for the steady state problem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  <a:endParaRPr lang="fr-FR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351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352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788024" y="3789735"/>
          <a:ext cx="681037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353" name="Equation" r:id="rId6" imgW="419040" imgH="177480" progId="Equation.3">
                  <p:embed/>
                </p:oleObj>
              </mc:Choice>
              <mc:Fallback>
                <p:oleObj name="Equation" r:id="rId6" imgW="419040" imgH="17748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3789735"/>
                        <a:ext cx="681037" cy="287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0" name="Object 10"/>
          <p:cNvGraphicFramePr>
            <a:graphicFrameLocks noChangeAspect="1"/>
          </p:cNvGraphicFramePr>
          <p:nvPr/>
        </p:nvGraphicFramePr>
        <p:xfrm>
          <a:off x="1979712" y="4667965"/>
          <a:ext cx="2952327" cy="863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354" name="Equation" r:id="rId8" imgW="1346040" imgH="393480" progId="Equation.3">
                  <p:embed/>
                </p:oleObj>
              </mc:Choice>
              <mc:Fallback>
                <p:oleObj name="Equation" r:id="rId8" imgW="1346040" imgH="393480" progId="Equation.3">
                  <p:embed/>
                  <p:pic>
                    <p:nvPicPr>
                      <p:cNvPr id="4097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4667965"/>
                        <a:ext cx="2952327" cy="86387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71" name="Object 12"/>
          <p:cNvGraphicFramePr>
            <a:graphicFrameLocks noChangeAspect="1"/>
          </p:cNvGraphicFramePr>
          <p:nvPr/>
        </p:nvGraphicFramePr>
        <p:xfrm>
          <a:off x="5257944" y="4745848"/>
          <a:ext cx="3456384" cy="7772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355" name="Equation" r:id="rId10" imgW="1752480" imgH="431640" progId="Equation.3">
                  <p:embed/>
                </p:oleObj>
              </mc:Choice>
              <mc:Fallback>
                <p:oleObj name="Equation" r:id="rId10" imgW="1752480" imgH="431640" progId="Equation.3">
                  <p:embed/>
                  <p:pic>
                    <p:nvPicPr>
                      <p:cNvPr id="4097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944" y="4745848"/>
                        <a:ext cx="3456384" cy="77724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9"/>
          <p:cNvGraphicFramePr>
            <a:graphicFrameLocks noChangeAspect="1"/>
          </p:cNvGraphicFramePr>
          <p:nvPr>
            <p:extLst/>
          </p:nvPr>
        </p:nvGraphicFramePr>
        <p:xfrm>
          <a:off x="4669790" y="2224285"/>
          <a:ext cx="2654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356" name="…quation" r:id="rId12" imgW="1346200" imgH="393700" progId="Equation.3">
                  <p:embed/>
                </p:oleObj>
              </mc:Choice>
              <mc:Fallback>
                <p:oleObj name="…quation" r:id="rId12" imgW="1346200" imgH="393700" progId="Equation.3">
                  <p:embed/>
                  <p:pic>
                    <p:nvPicPr>
                      <p:cNvPr id="14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9790" y="2224285"/>
                        <a:ext cx="2654300" cy="774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01F3180B-0852-2149-A091-D15694B3EB84}"/>
              </a:ext>
            </a:extLst>
          </p:cNvPr>
          <p:cNvSpPr/>
          <p:nvPr/>
        </p:nvSpPr>
        <p:spPr>
          <a:xfrm>
            <a:off x="251520" y="1151845"/>
            <a:ext cx="86730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GB" sz="2000">
                <a:solidFill>
                  <a:schemeClr val="accent1"/>
                </a:solidFill>
                <a:latin typeface="Century Schoolbook" panose="02040604050505020304" pitchFamily="18" charset="0"/>
              </a:rPr>
              <a:t>The </a:t>
            </a:r>
            <a:r>
              <a:rPr lang="en-GB" sz="2000">
                <a:solidFill>
                  <a:schemeClr val="accent6"/>
                </a:solidFill>
                <a:latin typeface="Century Schoolbook" panose="02040604050505020304" pitchFamily="18" charset="0"/>
              </a:rPr>
              <a:t>Damped modified </a:t>
            </a:r>
            <a:r>
              <a:rPr lang="en-GB" sz="2000">
                <a:solidFill>
                  <a:schemeClr val="accent1"/>
                </a:solidFill>
                <a:latin typeface="Century Schoolbook" panose="02040604050505020304" pitchFamily="18" charset="0"/>
              </a:rPr>
              <a:t>Newton solver</a:t>
            </a:r>
            <a:r>
              <a:rPr lang="en-GB" sz="2000">
                <a:latin typeface="Century Schoolbook" panose="02040604050505020304" pitchFamily="18" charset="0"/>
              </a:rPr>
              <a:t> </a:t>
            </a:r>
          </a:p>
          <a:p>
            <a:pPr algn="ctr">
              <a:buNone/>
            </a:pPr>
            <a:r>
              <a:rPr lang="en-GB" sz="2000" b="1">
                <a:solidFill>
                  <a:schemeClr val="accent3"/>
                </a:solidFill>
                <a:latin typeface="Century Schoolbook" panose="02040604050505020304" pitchFamily="18" charset="0"/>
              </a:rPr>
              <a:t>with internal time integration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9C6DFD-EF57-104E-B01D-846508746EC8}"/>
              </a:ext>
            </a:extLst>
          </p:cNvPr>
          <p:cNvSpPr txBox="1">
            <a:spLocks/>
          </p:cNvSpPr>
          <p:nvPr/>
        </p:nvSpPr>
        <p:spPr>
          <a:xfrm>
            <a:off x="640906" y="22043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latin typeface="Century Schoolbook" panose="02040604050505020304" pitchFamily="18" charset="0"/>
              </a:rPr>
              <a:t>Governing equations</a:t>
            </a:r>
            <a:br>
              <a:rPr lang="en-GB">
                <a:latin typeface="Century Schoolbook" panose="02040604050505020304" pitchFamily="18" charset="0"/>
              </a:rPr>
            </a:br>
            <a:r>
              <a:rPr lang="en-GB" sz="2200" b="1" i="1">
                <a:latin typeface="Century Schoolbook" panose="02040604050505020304" pitchFamily="18" charset="0"/>
              </a:rPr>
              <a:t>Numerical Resolution</a:t>
            </a:r>
            <a:endParaRPr lang="en-GB" sz="2200" b="1" i="1" baseline="30000">
              <a:latin typeface="Century Schoolbook" panose="020406040505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10AE84-2845-0045-AF10-3EEF51C6899A}"/>
              </a:ext>
            </a:extLst>
          </p:cNvPr>
          <p:cNvSpPr/>
          <p:nvPr/>
        </p:nvSpPr>
        <p:spPr>
          <a:xfrm>
            <a:off x="7178848" y="5885102"/>
            <a:ext cx="1368152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set_time_step</a:t>
            </a:r>
            <a:endParaRPr lang="en-GB" sz="1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4233C7-9126-4E4B-A7B0-635608C4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86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Jonathan WIRTZ, Théo OGIER - PhD CERFACS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9C6DFD-EF57-104E-B01D-846508746EC8}"/>
              </a:ext>
            </a:extLst>
          </p:cNvPr>
          <p:cNvSpPr txBox="1">
            <a:spLocks/>
          </p:cNvSpPr>
          <p:nvPr/>
        </p:nvSpPr>
        <p:spPr>
          <a:xfrm>
            <a:off x="611560" y="229685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latin typeface="Century Schoolbook" panose="02040604050505020304" pitchFamily="18" charset="0"/>
              </a:rPr>
              <a:t>Governing equations</a:t>
            </a:r>
            <a:br>
              <a:rPr lang="en-GB">
                <a:latin typeface="Century Schoolbook" panose="02040604050505020304" pitchFamily="18" charset="0"/>
              </a:rPr>
            </a:br>
            <a:r>
              <a:rPr lang="en-GB" sz="2200" b="1" i="1">
                <a:latin typeface="Century Schoolbook" panose="02040604050505020304" pitchFamily="18" charset="0"/>
              </a:rPr>
              <a:t>Numerical Resolution</a:t>
            </a:r>
            <a:endParaRPr lang="en-GB" sz="2200" b="1" i="1" baseline="30000">
              <a:latin typeface="Century Schoolbook" panose="02040604050505020304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282DAD1-1427-724B-9B3C-557430D3F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9704" y="1153429"/>
            <a:ext cx="2664296" cy="47000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GB" sz="3200" i="1">
                <a:latin typeface="Century Schoolbook" panose="02040604050505020304" pitchFamily="18" charset="0"/>
              </a:rPr>
              <a:t>Remeshing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09A212-DFA0-F346-834D-3C489F5EC1FF}"/>
              </a:ext>
            </a:extLst>
          </p:cNvPr>
          <p:cNvSpPr/>
          <p:nvPr/>
        </p:nvSpPr>
        <p:spPr>
          <a:xfrm>
            <a:off x="554258" y="3870786"/>
            <a:ext cx="3866458" cy="9962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r>
              <a:rPr lang="en-GB">
                <a:solidFill>
                  <a:schemeClr val="tx1"/>
                </a:solidFill>
                <a:latin typeface="Century Schoolbook" panose="02040604050505020304" pitchFamily="18" charset="0"/>
              </a:rPr>
              <a:t>3. </a:t>
            </a:r>
            <a:r>
              <a:rPr lang="en-GB">
                <a:solidFill>
                  <a:schemeClr val="accent6"/>
                </a:solidFill>
                <a:latin typeface="Century Schoolbook" panose="02040604050505020304" pitchFamily="18" charset="0"/>
              </a:rPr>
              <a:t>Damped modified </a:t>
            </a:r>
            <a:r>
              <a:rPr lang="en-GB">
                <a:solidFill>
                  <a:schemeClr val="accent1"/>
                </a:solidFill>
                <a:latin typeface="Century Schoolbook" panose="02040604050505020304" pitchFamily="18" charset="0"/>
              </a:rPr>
              <a:t>Newton solver </a:t>
            </a:r>
            <a:r>
              <a:rPr lang="en-GB" b="1">
                <a:solidFill>
                  <a:schemeClr val="accent3"/>
                </a:solidFill>
                <a:latin typeface="Century Schoolbook" panose="02040604050505020304" pitchFamily="18" charset="0"/>
              </a:rPr>
              <a:t>with internal time integration</a:t>
            </a:r>
          </a:p>
        </p:txBody>
      </p:sp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FADB8C3E-EF18-9243-A5EE-ED8638DDBF55}"/>
              </a:ext>
            </a:extLst>
          </p:cNvPr>
          <p:cNvSpPr/>
          <p:nvPr/>
        </p:nvSpPr>
        <p:spPr>
          <a:xfrm>
            <a:off x="1133849" y="1233210"/>
            <a:ext cx="2252080" cy="78586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Century Schoolbook" panose="02040604050505020304" pitchFamily="18" charset="0"/>
              </a:rPr>
              <a:t>1. Set a grid of equidistance point</a:t>
            </a:r>
          </a:p>
        </p:txBody>
      </p:sp>
      <p:sp>
        <p:nvSpPr>
          <p:cNvPr id="26" name="Rectangle à coins arrondis 25">
            <a:extLst>
              <a:ext uri="{FF2B5EF4-FFF2-40B4-BE49-F238E27FC236}">
                <a16:creationId xmlns:a16="http://schemas.microsoft.com/office/drawing/2014/main" id="{A3200ADD-911B-1241-BBA4-874FCE449A56}"/>
              </a:ext>
            </a:extLst>
          </p:cNvPr>
          <p:cNvSpPr/>
          <p:nvPr/>
        </p:nvSpPr>
        <p:spPr>
          <a:xfrm>
            <a:off x="755576" y="2505035"/>
            <a:ext cx="2252080" cy="78586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Century Schoolbook" panose="02040604050505020304" pitchFamily="18" charset="0"/>
              </a:rPr>
              <a:t>2. Solve with these grid points</a:t>
            </a:r>
          </a:p>
        </p:txBody>
      </p:sp>
      <p:cxnSp>
        <p:nvCxnSpPr>
          <p:cNvPr id="24" name="Connecteur en arc 23">
            <a:extLst>
              <a:ext uri="{FF2B5EF4-FFF2-40B4-BE49-F238E27FC236}">
                <a16:creationId xmlns:a16="http://schemas.microsoft.com/office/drawing/2014/main" id="{AC8B6A48-D947-A448-8D02-F3C08113C348}"/>
              </a:ext>
            </a:extLst>
          </p:cNvPr>
          <p:cNvCxnSpPr>
            <a:stCxn id="12" idx="1"/>
            <a:endCxn id="26" idx="0"/>
          </p:cNvCxnSpPr>
          <p:nvPr/>
        </p:nvCxnSpPr>
        <p:spPr>
          <a:xfrm rot="10800000" flipH="1" flipV="1">
            <a:off x="1133848" y="1626143"/>
            <a:ext cx="747767" cy="878891"/>
          </a:xfrm>
          <a:prstGeom prst="curvedConnector4">
            <a:avLst>
              <a:gd name="adj1" fmla="val -30571"/>
              <a:gd name="adj2" fmla="val 72354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Connecteur en arc 32">
            <a:extLst>
              <a:ext uri="{FF2B5EF4-FFF2-40B4-BE49-F238E27FC236}">
                <a16:creationId xmlns:a16="http://schemas.microsoft.com/office/drawing/2014/main" id="{633848B6-72E0-2E45-BF1A-87C21221088D}"/>
              </a:ext>
            </a:extLst>
          </p:cNvPr>
          <p:cNvCxnSpPr>
            <a:cxnSpLocks/>
            <a:stCxn id="26" idx="2"/>
            <a:endCxn id="11" idx="0"/>
          </p:cNvCxnSpPr>
          <p:nvPr/>
        </p:nvCxnSpPr>
        <p:spPr>
          <a:xfrm rot="16200000" flipH="1">
            <a:off x="1894609" y="3277908"/>
            <a:ext cx="579884" cy="605871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Rectangle à coins arrondis 36">
            <a:extLst>
              <a:ext uri="{FF2B5EF4-FFF2-40B4-BE49-F238E27FC236}">
                <a16:creationId xmlns:a16="http://schemas.microsoft.com/office/drawing/2014/main" id="{88C8C162-6A65-874D-881E-C2D81540F60D}"/>
              </a:ext>
            </a:extLst>
          </p:cNvPr>
          <p:cNvSpPr/>
          <p:nvPr/>
        </p:nvSpPr>
        <p:spPr>
          <a:xfrm>
            <a:off x="568485" y="5576892"/>
            <a:ext cx="839679" cy="5508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Century Schoolbook" panose="02040604050505020304" pitchFamily="18" charset="0"/>
              </a:rPr>
              <a:t>Fails</a:t>
            </a:r>
          </a:p>
        </p:txBody>
      </p:sp>
      <p:cxnSp>
        <p:nvCxnSpPr>
          <p:cNvPr id="38" name="Connecteur en arc 37">
            <a:extLst>
              <a:ext uri="{FF2B5EF4-FFF2-40B4-BE49-F238E27FC236}">
                <a16:creationId xmlns:a16="http://schemas.microsoft.com/office/drawing/2014/main" id="{D3E7981D-9CC5-494D-9EEE-7CE4EF5990E4}"/>
              </a:ext>
            </a:extLst>
          </p:cNvPr>
          <p:cNvCxnSpPr>
            <a:cxnSpLocks/>
            <a:stCxn id="11" idx="2"/>
            <a:endCxn id="37" idx="0"/>
          </p:cNvCxnSpPr>
          <p:nvPr/>
        </p:nvCxnSpPr>
        <p:spPr>
          <a:xfrm rot="5400000">
            <a:off x="1382976" y="4472381"/>
            <a:ext cx="709860" cy="149916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Rectangle à coins arrondis 44">
            <a:extLst>
              <a:ext uri="{FF2B5EF4-FFF2-40B4-BE49-F238E27FC236}">
                <a16:creationId xmlns:a16="http://schemas.microsoft.com/office/drawing/2014/main" id="{D6759A87-B090-A745-BCAE-7718F3CDF145}"/>
              </a:ext>
            </a:extLst>
          </p:cNvPr>
          <p:cNvSpPr/>
          <p:nvPr/>
        </p:nvSpPr>
        <p:spPr>
          <a:xfrm>
            <a:off x="3851919" y="5183958"/>
            <a:ext cx="2376265" cy="943742"/>
          </a:xfrm>
          <a:prstGeom prst="roundRect">
            <a:avLst/>
          </a:prstGeom>
          <a:noFill/>
          <a:ln w="38100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Century Schoolbook" panose="02040604050505020304" pitchFamily="18" charset="0"/>
              </a:rPr>
              <a:t>4. Compute the temperature slope and curvature</a:t>
            </a:r>
          </a:p>
        </p:txBody>
      </p:sp>
      <p:cxnSp>
        <p:nvCxnSpPr>
          <p:cNvPr id="46" name="Connecteur en arc 45">
            <a:extLst>
              <a:ext uri="{FF2B5EF4-FFF2-40B4-BE49-F238E27FC236}">
                <a16:creationId xmlns:a16="http://schemas.microsoft.com/office/drawing/2014/main" id="{8731FC0C-5C00-094A-9825-C8F54BE7EC60}"/>
              </a:ext>
            </a:extLst>
          </p:cNvPr>
          <p:cNvCxnSpPr>
            <a:cxnSpLocks/>
            <a:stCxn id="11" idx="2"/>
            <a:endCxn id="45" idx="1"/>
          </p:cNvCxnSpPr>
          <p:nvPr/>
        </p:nvCxnSpPr>
        <p:spPr>
          <a:xfrm rot="16200000" flipH="1">
            <a:off x="2775305" y="4579214"/>
            <a:ext cx="788797" cy="1364432"/>
          </a:xfrm>
          <a:prstGeom prst="curvedConnector2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0" name="Rectangle à coins arrondis 49">
            <a:extLst>
              <a:ext uri="{FF2B5EF4-FFF2-40B4-BE49-F238E27FC236}">
                <a16:creationId xmlns:a16="http://schemas.microsoft.com/office/drawing/2014/main" id="{177C5E83-3B23-4E4C-982C-36E6D63B7484}"/>
              </a:ext>
            </a:extLst>
          </p:cNvPr>
          <p:cNvSpPr/>
          <p:nvPr/>
        </p:nvSpPr>
        <p:spPr>
          <a:xfrm>
            <a:off x="6128277" y="3536533"/>
            <a:ext cx="2252080" cy="78586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Century Schoolbook" panose="02040604050505020304" pitchFamily="18" charset="0"/>
              </a:rPr>
              <a:t>5. New refinement is needed</a:t>
            </a:r>
          </a:p>
        </p:txBody>
      </p:sp>
      <p:cxnSp>
        <p:nvCxnSpPr>
          <p:cNvPr id="51" name="Connecteur en arc 50">
            <a:extLst>
              <a:ext uri="{FF2B5EF4-FFF2-40B4-BE49-F238E27FC236}">
                <a16:creationId xmlns:a16="http://schemas.microsoft.com/office/drawing/2014/main" id="{4AF57C3F-10E3-DA42-B1CB-4120233B0207}"/>
              </a:ext>
            </a:extLst>
          </p:cNvPr>
          <p:cNvCxnSpPr>
            <a:cxnSpLocks/>
            <a:stCxn id="45" idx="0"/>
            <a:endCxn id="50" idx="2"/>
          </p:cNvCxnSpPr>
          <p:nvPr/>
        </p:nvCxnSpPr>
        <p:spPr>
          <a:xfrm rot="5400000" flipH="1" flipV="1">
            <a:off x="5716405" y="3646047"/>
            <a:ext cx="861558" cy="2214265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Connecteur en arc 55">
            <a:extLst>
              <a:ext uri="{FF2B5EF4-FFF2-40B4-BE49-F238E27FC236}">
                <a16:creationId xmlns:a16="http://schemas.microsoft.com/office/drawing/2014/main" id="{B3447ADB-87F1-AE47-8C24-A63B1802EC7C}"/>
              </a:ext>
            </a:extLst>
          </p:cNvPr>
          <p:cNvCxnSpPr>
            <a:cxnSpLocks/>
            <a:stCxn id="45" idx="3"/>
            <a:endCxn id="59" idx="1"/>
          </p:cNvCxnSpPr>
          <p:nvPr/>
        </p:nvCxnSpPr>
        <p:spPr>
          <a:xfrm flipV="1">
            <a:off x="6228184" y="5077679"/>
            <a:ext cx="1240249" cy="578150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9" name="Rectangle à coins arrondis 58">
            <a:extLst>
              <a:ext uri="{FF2B5EF4-FFF2-40B4-BE49-F238E27FC236}">
                <a16:creationId xmlns:a16="http://schemas.microsoft.com/office/drawing/2014/main" id="{87B81582-32F5-4C43-A364-65B4F9D49506}"/>
              </a:ext>
            </a:extLst>
          </p:cNvPr>
          <p:cNvSpPr/>
          <p:nvPr/>
        </p:nvSpPr>
        <p:spPr>
          <a:xfrm>
            <a:off x="7468433" y="4867031"/>
            <a:ext cx="1136464" cy="421296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Century Schoolbook" panose="02040604050505020304" pitchFamily="18" charset="0"/>
              </a:rPr>
              <a:t>Solution</a:t>
            </a:r>
          </a:p>
        </p:txBody>
      </p:sp>
      <p:sp>
        <p:nvSpPr>
          <p:cNvPr id="61" name="Rectangle à coins arrondis 60">
            <a:extLst>
              <a:ext uri="{FF2B5EF4-FFF2-40B4-BE49-F238E27FC236}">
                <a16:creationId xmlns:a16="http://schemas.microsoft.com/office/drawing/2014/main" id="{CB510BFA-2CA6-4442-BEAB-5C492FF9D582}"/>
              </a:ext>
            </a:extLst>
          </p:cNvPr>
          <p:cNvSpPr/>
          <p:nvPr/>
        </p:nvSpPr>
        <p:spPr>
          <a:xfrm>
            <a:off x="4080144" y="1826521"/>
            <a:ext cx="3912598" cy="945808"/>
          </a:xfrm>
          <a:prstGeom prst="roundRect">
            <a:avLst/>
          </a:prstGeom>
          <a:noFill/>
          <a:ln w="38100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  <a:latin typeface="Century Schoolbook" panose="02040604050505020304" pitchFamily="18" charset="0"/>
              </a:rPr>
              <a:t>6. Add a point halfway if needed.</a:t>
            </a:r>
          </a:p>
          <a:p>
            <a:pPr algn="ctr"/>
            <a:r>
              <a:rPr lang="en-GB">
                <a:solidFill>
                  <a:schemeClr val="tx1"/>
                </a:solidFill>
                <a:latin typeface="Century Schoolbook" panose="02040604050505020304" pitchFamily="18" charset="0"/>
              </a:rPr>
              <a:t>Remove some points if unnecessary.</a:t>
            </a:r>
          </a:p>
        </p:txBody>
      </p:sp>
      <p:cxnSp>
        <p:nvCxnSpPr>
          <p:cNvPr id="62" name="Connecteur en arc 61">
            <a:extLst>
              <a:ext uri="{FF2B5EF4-FFF2-40B4-BE49-F238E27FC236}">
                <a16:creationId xmlns:a16="http://schemas.microsoft.com/office/drawing/2014/main" id="{4D4C4EF4-FD33-ED4D-A565-EB31C5E13C4D}"/>
              </a:ext>
            </a:extLst>
          </p:cNvPr>
          <p:cNvCxnSpPr>
            <a:cxnSpLocks/>
            <a:stCxn id="50" idx="0"/>
            <a:endCxn id="61" idx="2"/>
          </p:cNvCxnSpPr>
          <p:nvPr/>
        </p:nvCxnSpPr>
        <p:spPr>
          <a:xfrm rot="16200000" flipV="1">
            <a:off x="6263278" y="2545494"/>
            <a:ext cx="764204" cy="1217874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6" name="Connecteur en arc 65">
            <a:extLst>
              <a:ext uri="{FF2B5EF4-FFF2-40B4-BE49-F238E27FC236}">
                <a16:creationId xmlns:a16="http://schemas.microsoft.com/office/drawing/2014/main" id="{C81BB4DA-4C4A-BF4F-8CEC-F4D5AE9499C3}"/>
              </a:ext>
            </a:extLst>
          </p:cNvPr>
          <p:cNvCxnSpPr>
            <a:cxnSpLocks/>
            <a:stCxn id="61" idx="1"/>
            <a:endCxn id="26" idx="3"/>
          </p:cNvCxnSpPr>
          <p:nvPr/>
        </p:nvCxnSpPr>
        <p:spPr>
          <a:xfrm rot="10800000" flipV="1">
            <a:off x="3007656" y="2299425"/>
            <a:ext cx="1072488" cy="598544"/>
          </a:xfrm>
          <a:prstGeom prst="curvedConnector3">
            <a:avLst>
              <a:gd name="adj1" fmla="val 5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DF499F8D-3F34-9840-A75E-786F4992BDCA}"/>
              </a:ext>
            </a:extLst>
          </p:cNvPr>
          <p:cNvSpPr/>
          <p:nvPr/>
        </p:nvSpPr>
        <p:spPr>
          <a:xfrm>
            <a:off x="2087361" y="5934249"/>
            <a:ext cx="1713384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set_refine_criteria</a:t>
            </a:r>
            <a:endParaRPr lang="en-GB" sz="1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E382AED-BF23-D340-8D67-A8BEE69E8C28}"/>
              </a:ext>
            </a:extLst>
          </p:cNvPr>
          <p:cNvSpPr/>
          <p:nvPr/>
        </p:nvSpPr>
        <p:spPr>
          <a:xfrm>
            <a:off x="6734607" y="5695247"/>
            <a:ext cx="2154490" cy="5232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set_steady_tolerances</a:t>
            </a:r>
            <a:endParaRPr lang="en-GB" sz="1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r>
              <a:rPr lang="en-GB" sz="1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set_transient_tolerances</a:t>
            </a:r>
            <a:endParaRPr lang="en-GB" sz="1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8" name="Espace réservé du numéro de diapositive 87">
            <a:extLst>
              <a:ext uri="{FF2B5EF4-FFF2-40B4-BE49-F238E27FC236}">
                <a16:creationId xmlns:a16="http://schemas.microsoft.com/office/drawing/2014/main" id="{BC060EA8-AB21-E548-894D-F5F49491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850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6" grpId="0" animBg="1"/>
      <p:bldP spid="37" grpId="0" animBg="1"/>
      <p:bldP spid="45" grpId="0" animBg="1"/>
      <p:bldP spid="50" grpId="0" animBg="1"/>
      <p:bldP spid="59" grpId="0" animBg="1"/>
      <p:bldP spid="61" grpId="0" animBg="1"/>
      <p:bldP spid="90" grpId="0" animBg="1"/>
      <p:bldP spid="9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8864" y="116632"/>
            <a:ext cx="8229600" cy="1143000"/>
          </a:xfr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GB" sz="3200" dirty="0">
                <a:latin typeface="Century Schoolbook" panose="02040604050505020304" pitchFamily="18" charset="0"/>
              </a:rPr>
              <a:t>Content of the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1944216"/>
          </a:xfrm>
        </p:spPr>
        <p:txBody>
          <a:bodyPr>
            <a:normAutofit/>
          </a:bodyPr>
          <a:lstStyle/>
          <a:p>
            <a:pPr marL="571500" indent="-571500">
              <a:buClr>
                <a:schemeClr val="tx1"/>
              </a:buClr>
              <a:buSzPct val="100000"/>
              <a:buFont typeface="+mj-lt"/>
              <a:buAutoNum type="romanUcPeriod"/>
            </a:pPr>
            <a:r>
              <a:rPr lang="en-GB" dirty="0">
                <a:latin typeface="Century Schoolbook" panose="02040604050505020304" pitchFamily="18" charset="0"/>
              </a:rPr>
              <a:t>Presentation of CANTERA</a:t>
            </a:r>
          </a:p>
          <a:p>
            <a:pPr marL="571500" indent="-571500">
              <a:buClr>
                <a:schemeClr val="tx1"/>
              </a:buClr>
              <a:buSzPct val="100000"/>
              <a:buFont typeface="+mj-lt"/>
              <a:buAutoNum type="romanUcPeriod"/>
            </a:pPr>
            <a:r>
              <a:rPr lang="en-GB" dirty="0">
                <a:latin typeface="Century Schoolbook" panose="02040604050505020304" pitchFamily="18" charset="0"/>
              </a:rPr>
              <a:t>Governing equations and numerical methods</a:t>
            </a:r>
          </a:p>
          <a:p>
            <a:pPr marL="571500" indent="-571500">
              <a:buClr>
                <a:schemeClr val="tx1"/>
              </a:buClr>
              <a:buSzPct val="100000"/>
              <a:buFont typeface="+mj-lt"/>
              <a:buAutoNum type="romanUcPeriod"/>
            </a:pPr>
            <a:r>
              <a:rPr lang="en-GB" b="1" dirty="0">
                <a:latin typeface="Century Schoolbook" panose="02040604050505020304" pitchFamily="18" charset="0"/>
              </a:rPr>
              <a:t>Practical use</a:t>
            </a:r>
          </a:p>
          <a:p>
            <a:pPr marL="571500" indent="-571500">
              <a:buClr>
                <a:schemeClr val="tx1"/>
              </a:buClr>
              <a:buSzPct val="100000"/>
              <a:buFont typeface="+mj-lt"/>
              <a:buAutoNum type="romanUcPeriod"/>
            </a:pPr>
            <a:r>
              <a:rPr lang="en-GB" dirty="0">
                <a:latin typeface="Century Schoolbook" panose="02040604050505020304" pitchFamily="18" charset="0"/>
              </a:rPr>
              <a:t>Installation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</p:spPr>
        <p:txBody>
          <a:bodyPr/>
          <a:lstStyle/>
          <a:p>
            <a:r>
              <a:rPr lang="fr-FR"/>
              <a:t>Jonathan WIRTZ, Théo OGIER - PhD CERFACS</a:t>
            </a: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F54142D-8D58-3541-AD4D-25C34E9BF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5624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GB">
                <a:latin typeface="Century Schoolbook" panose="02040604050505020304" pitchFamily="18" charset="0"/>
              </a:rPr>
              <a:t>Practical use</a:t>
            </a:r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>
          <a:xfrm>
            <a:off x="2234260" y="1351308"/>
            <a:ext cx="5035520" cy="49351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>
                <a:latin typeface="Century Schoolbook" panose="02040604050505020304" pitchFamily="18" charset="0"/>
              </a:rPr>
              <a:t>What do you need to run Cantera ?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71600" y="4869160"/>
            <a:ext cx="2592288" cy="8640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>
                <a:latin typeface="Century Schoolbook" panose="02040604050505020304" pitchFamily="18" charset="0"/>
              </a:rPr>
              <a:t>Output (.csv, .png, …)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71600" y="3429000"/>
            <a:ext cx="2592288" cy="8640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>
                <a:latin typeface="Century Schoolbook" panose="02040604050505020304" pitchFamily="18" charset="0"/>
              </a:rPr>
              <a:t>Script (.py, .m, …)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71600" y="2060848"/>
            <a:ext cx="2592288" cy="8640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>
                <a:latin typeface="Century Schoolbook" panose="02040604050505020304" pitchFamily="18" charset="0"/>
              </a:rPr>
              <a:t>Data file (.cti,.xml)</a:t>
            </a:r>
          </a:p>
        </p:txBody>
      </p:sp>
      <p:sp>
        <p:nvSpPr>
          <p:cNvPr id="16" name="Rectangle à coins arrondis 15"/>
          <p:cNvSpPr/>
          <p:nvPr/>
        </p:nvSpPr>
        <p:spPr>
          <a:xfrm>
            <a:off x="5652120" y="3429000"/>
            <a:ext cx="3096344" cy="8640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>
                <a:latin typeface="Century Schoolbook" panose="02040604050505020304" pitchFamily="18" charset="0"/>
              </a:rPr>
              <a:t>CANTERA</a:t>
            </a:r>
          </a:p>
        </p:txBody>
      </p:sp>
      <p:cxnSp>
        <p:nvCxnSpPr>
          <p:cNvPr id="18" name="Connecteur droit avec flèche 17"/>
          <p:cNvCxnSpPr>
            <a:stCxn id="14" idx="3"/>
            <a:endCxn id="16" idx="1"/>
          </p:cNvCxnSpPr>
          <p:nvPr/>
        </p:nvCxnSpPr>
        <p:spPr>
          <a:xfrm>
            <a:off x="3563888" y="3861048"/>
            <a:ext cx="208823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15" idx="2"/>
            <a:endCxn id="14" idx="0"/>
          </p:cNvCxnSpPr>
          <p:nvPr/>
        </p:nvCxnSpPr>
        <p:spPr>
          <a:xfrm>
            <a:off x="2267744" y="2924944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14" idx="2"/>
            <a:endCxn id="13" idx="0"/>
          </p:cNvCxnSpPr>
          <p:nvPr/>
        </p:nvCxnSpPr>
        <p:spPr>
          <a:xfrm>
            <a:off x="2267744" y="4293096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Connecteur en angle 42"/>
          <p:cNvCxnSpPr>
            <a:stCxn id="13" idx="1"/>
            <a:endCxn id="14" idx="1"/>
          </p:cNvCxnSpPr>
          <p:nvPr/>
        </p:nvCxnSpPr>
        <p:spPr>
          <a:xfrm rot="10800000">
            <a:off x="971600" y="3861048"/>
            <a:ext cx="12700" cy="1440160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Ellipse 2"/>
          <p:cNvSpPr/>
          <p:nvPr/>
        </p:nvSpPr>
        <p:spPr>
          <a:xfrm>
            <a:off x="755576" y="2060848"/>
            <a:ext cx="3024336" cy="864096"/>
          </a:xfrm>
          <a:prstGeom prst="ellipse">
            <a:avLst/>
          </a:prstGeom>
          <a:noFill/>
          <a:ln w="28575" cmpd="sng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755576" y="3429000"/>
            <a:ext cx="3024336" cy="864096"/>
          </a:xfrm>
          <a:prstGeom prst="ellipse">
            <a:avLst/>
          </a:prstGeom>
          <a:noFill/>
          <a:ln w="28575" cmpd="sng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3930144" y="3495040"/>
            <a:ext cx="1512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i="1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Functions</a:t>
            </a:r>
            <a:r>
              <a:rPr lang="en-GB" sz="2000" i="1">
                <a:solidFill>
                  <a:schemeClr val="bg1">
                    <a:lumMod val="50000"/>
                  </a:schemeClr>
                </a:solidFill>
                <a:latin typeface="Century Schoolbook" panose="02040604050505020304" pitchFamily="18" charset="0"/>
              </a:rPr>
              <a:t> on objects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65CA4C-4349-4244-A2BA-44FB71478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1178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GB" dirty="0">
                <a:latin typeface="Century Schoolbook" panose="02040604050505020304" pitchFamily="18" charset="0"/>
              </a:rPr>
              <a:t>Practical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73016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Century Schoolbook" panose="02040604050505020304" pitchFamily="18" charset="0"/>
              </a:rPr>
              <a:t>Where do you find the data file ?</a:t>
            </a:r>
          </a:p>
          <a:p>
            <a:pPr lvl="1"/>
            <a:r>
              <a:rPr lang="en-GB" sz="2400" dirty="0">
                <a:latin typeface="Century Schoolbook" panose="02040604050505020304" pitchFamily="18" charset="0"/>
              </a:rPr>
              <a:t>From CHEMKIN (‘</a:t>
            </a:r>
            <a:r>
              <a:rPr lang="en-GB" sz="2400" dirty="0" err="1">
                <a:latin typeface="Century Schoolbook" panose="02040604050505020304" pitchFamily="18" charset="0"/>
              </a:rPr>
              <a:t>mech.inp</a:t>
            </a:r>
            <a:r>
              <a:rPr lang="en-GB" sz="2400" dirty="0">
                <a:latin typeface="Century Schoolbook" panose="02040604050505020304" pitchFamily="18" charset="0"/>
              </a:rPr>
              <a:t>’, ‘</a:t>
            </a:r>
            <a:r>
              <a:rPr lang="en-GB" sz="2400" dirty="0" err="1">
                <a:latin typeface="Century Schoolbook" panose="02040604050505020304" pitchFamily="18" charset="0"/>
              </a:rPr>
              <a:t>therm.dat</a:t>
            </a:r>
            <a:r>
              <a:rPr lang="en-GB" sz="2400" dirty="0">
                <a:latin typeface="Century Schoolbook" panose="02040604050505020304" pitchFamily="18" charset="0"/>
              </a:rPr>
              <a:t>’ &amp; ‘</a:t>
            </a:r>
            <a:r>
              <a:rPr lang="en-GB" sz="2400" dirty="0" err="1">
                <a:latin typeface="Century Schoolbook" panose="02040604050505020304" pitchFamily="18" charset="0"/>
              </a:rPr>
              <a:t>trans.dat</a:t>
            </a:r>
            <a:r>
              <a:rPr lang="en-GB" sz="2400" dirty="0">
                <a:latin typeface="Century Schoolbook" panose="02040604050505020304" pitchFamily="18" charset="0"/>
              </a:rPr>
              <a:t>’) via the tool ck2cti.</a:t>
            </a:r>
          </a:p>
          <a:p>
            <a:pPr lvl="1"/>
            <a:r>
              <a:rPr lang="en-GB" sz="2400" dirty="0">
                <a:latin typeface="Century Schoolbook" panose="02040604050505020304" pitchFamily="18" charset="0"/>
              </a:rPr>
              <a:t>From a dataset provided with CANTERA (air, </a:t>
            </a:r>
            <a:r>
              <a:rPr lang="en-GB" sz="2400" dirty="0" err="1">
                <a:latin typeface="Century Schoolbook" panose="02040604050505020304" pitchFamily="18" charset="0"/>
              </a:rPr>
              <a:t>GRIMech</a:t>
            </a:r>
            <a:r>
              <a:rPr lang="en-GB" sz="2400" dirty="0">
                <a:latin typeface="Century Schoolbook" panose="02040604050505020304" pitchFamily="18" charset="0"/>
              </a:rPr>
              <a:t>, …).</a:t>
            </a:r>
          </a:p>
          <a:p>
            <a:pPr lvl="1"/>
            <a:r>
              <a:rPr lang="en-GB" sz="2400" dirty="0">
                <a:latin typeface="Century Schoolbook" panose="02040604050505020304" pitchFamily="18" charset="0"/>
              </a:rPr>
              <a:t>You can generate it by hand.</a:t>
            </a:r>
          </a:p>
          <a:p>
            <a:r>
              <a:rPr lang="en-GB" sz="2800" dirty="0">
                <a:latin typeface="Century Schoolbook" panose="02040604050505020304" pitchFamily="18" charset="0"/>
              </a:rPr>
              <a:t>And the script ?</a:t>
            </a:r>
          </a:p>
          <a:p>
            <a:pPr lvl="1"/>
            <a:r>
              <a:rPr lang="en-GB" sz="2400" dirty="0">
                <a:latin typeface="Century Schoolbook" panose="02040604050505020304" pitchFamily="18" charset="0"/>
              </a:rPr>
              <a:t>You generate it from « building blocks ».</a:t>
            </a:r>
          </a:p>
          <a:p>
            <a:pPr lvl="1"/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C647DB-8422-9345-B0AA-C340CB83E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511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92896"/>
            <a:ext cx="8291264" cy="345638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2400" dirty="0">
                <a:latin typeface="Century Schoolbook" panose="02040604050505020304" pitchFamily="18" charset="0"/>
              </a:rPr>
              <a:t>It contains information about :</a:t>
            </a:r>
          </a:p>
          <a:p>
            <a:pPr lvl="1"/>
            <a:r>
              <a:rPr lang="en-GB" sz="2400" b="1" dirty="0">
                <a:latin typeface="Century Schoolbook" panose="02040604050505020304" pitchFamily="18" charset="0"/>
              </a:rPr>
              <a:t>Phases and interfaces </a:t>
            </a:r>
            <a:r>
              <a:rPr lang="en-GB" sz="2400" dirty="0">
                <a:latin typeface="Century Schoolbook" panose="02040604050505020304" pitchFamily="18" charset="0"/>
              </a:rPr>
              <a:t>(species involved, </a:t>
            </a:r>
            <a:r>
              <a:rPr lang="en-GB" sz="2400" dirty="0" err="1">
                <a:latin typeface="Century Schoolbook" panose="02040604050505020304" pitchFamily="18" charset="0"/>
              </a:rPr>
              <a:t>thermo</a:t>
            </a:r>
            <a:r>
              <a:rPr lang="en-GB" sz="2400" dirty="0">
                <a:latin typeface="Century Schoolbook" panose="02040604050505020304" pitchFamily="18" charset="0"/>
              </a:rPr>
              <a:t> and transport models …)</a:t>
            </a:r>
          </a:p>
          <a:p>
            <a:pPr lvl="1"/>
            <a:r>
              <a:rPr lang="en-GB" sz="2400" b="1" dirty="0">
                <a:latin typeface="Century Schoolbook" panose="02040604050505020304" pitchFamily="18" charset="0"/>
              </a:rPr>
              <a:t>Elements and species data</a:t>
            </a:r>
          </a:p>
          <a:p>
            <a:pPr lvl="1"/>
            <a:r>
              <a:rPr lang="en-GB" sz="2400" b="1" dirty="0">
                <a:latin typeface="Century Schoolbook" panose="02040604050505020304" pitchFamily="18" charset="0"/>
              </a:rPr>
              <a:t>Reaction data </a:t>
            </a:r>
            <a:r>
              <a:rPr lang="en-GB" sz="2400" dirty="0">
                <a:latin typeface="Century Schoolbook" panose="02040604050505020304" pitchFamily="18" charset="0"/>
              </a:rPr>
              <a:t>(expression, rate coefficients, pressure dependence, …)</a:t>
            </a:r>
          </a:p>
          <a:p>
            <a:pPr lvl="1"/>
            <a:r>
              <a:rPr lang="en-GB" sz="2400" dirty="0">
                <a:latin typeface="Century Schoolbook" panose="02040604050505020304" pitchFamily="18" charset="0"/>
                <a:hlinkClick r:id="rId2" action="ppaction://hlinksldjump"/>
              </a:rPr>
              <a:t>Appendix</a:t>
            </a:r>
            <a:r>
              <a:rPr lang="en-GB" sz="2400" dirty="0">
                <a:latin typeface="Century Schoolbook" panose="02040604050505020304" pitchFamily="18" charset="0"/>
              </a:rPr>
              <a:t> gives you information about technical keywords</a:t>
            </a:r>
          </a:p>
          <a:p>
            <a:pPr lvl="1"/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E92809-4D78-874E-BCED-18C63AA433CD}"/>
              </a:ext>
            </a:extLst>
          </p:cNvPr>
          <p:cNvSpPr txBox="1">
            <a:spLocks/>
          </p:cNvSpPr>
          <p:nvPr/>
        </p:nvSpPr>
        <p:spPr>
          <a:xfrm>
            <a:off x="683568" y="18864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latin typeface="Century Schoolbook" panose="02040604050505020304" pitchFamily="18" charset="0"/>
              </a:rPr>
              <a:t>Practical use</a:t>
            </a:r>
          </a:p>
          <a:p>
            <a:r>
              <a:rPr lang="en-GB" sz="2200" i="1">
                <a:latin typeface="Century Schoolbook" panose="02040604050505020304" pitchFamily="18" charset="0"/>
              </a:rPr>
              <a:t>Data file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C79A26-FC5B-C042-A596-CD9E2B426012}"/>
              </a:ext>
            </a:extLst>
          </p:cNvPr>
          <p:cNvSpPr/>
          <p:nvPr/>
        </p:nvSpPr>
        <p:spPr>
          <a:xfrm>
            <a:off x="1448732" y="1453834"/>
            <a:ext cx="6009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b="1" dirty="0">
                <a:latin typeface="Century Schoolbook" panose="02040604050505020304" pitchFamily="18" charset="0"/>
              </a:rPr>
              <a:t>What is a data file </a:t>
            </a:r>
            <a:r>
              <a:rPr lang="en-GB" sz="2800" dirty="0">
                <a:latin typeface="Century Schoolbook" panose="02040604050505020304" pitchFamily="18" charset="0"/>
              </a:rPr>
              <a:t>(format ‘.</a:t>
            </a:r>
            <a:r>
              <a:rPr lang="en-GB" sz="2800" dirty="0" err="1">
                <a:latin typeface="Century Schoolbook" panose="02040604050505020304" pitchFamily="18" charset="0"/>
              </a:rPr>
              <a:t>cti</a:t>
            </a:r>
            <a:r>
              <a:rPr lang="en-GB" sz="2800" dirty="0">
                <a:latin typeface="Century Schoolbook" panose="02040604050505020304" pitchFamily="18" charset="0"/>
              </a:rPr>
              <a:t>’) ?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F95A43B-1190-1045-82D3-20C058104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45</a:t>
            </a:fld>
            <a:endParaRPr lang="fr-FR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Screen Shot 2014-11-06 at 15.32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87" y="1157316"/>
            <a:ext cx="6038813" cy="4982192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AE66BED-DA25-584D-82B6-4B440F8F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Jonathan WIRTZ, Théo OGIER - PhD CERFACS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1F4C16-19DF-2748-90CB-AF8D29F4F679}"/>
              </a:ext>
            </a:extLst>
          </p:cNvPr>
          <p:cNvSpPr txBox="1">
            <a:spLocks/>
          </p:cNvSpPr>
          <p:nvPr/>
        </p:nvSpPr>
        <p:spPr>
          <a:xfrm>
            <a:off x="683568" y="18864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latin typeface="Century Schoolbook" panose="02040604050505020304" pitchFamily="18" charset="0"/>
              </a:rPr>
              <a:t>Practical use</a:t>
            </a:r>
          </a:p>
          <a:p>
            <a:r>
              <a:rPr lang="en-GB" sz="2200" i="1">
                <a:latin typeface="Century Schoolbook" panose="02040604050505020304" pitchFamily="18" charset="0"/>
              </a:rPr>
              <a:t>Data file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56F811-1FD7-334D-BC6C-D5DFAEE6577A}"/>
              </a:ext>
            </a:extLst>
          </p:cNvPr>
          <p:cNvSpPr/>
          <p:nvPr/>
        </p:nvSpPr>
        <p:spPr>
          <a:xfrm>
            <a:off x="395536" y="3501008"/>
            <a:ext cx="5760640" cy="2736304"/>
          </a:xfrm>
          <a:prstGeom prst="rect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ED9012C-8429-6C4D-8F92-81A1B43EDEDD}"/>
              </a:ext>
            </a:extLst>
          </p:cNvPr>
          <p:cNvSpPr txBox="1"/>
          <p:nvPr/>
        </p:nvSpPr>
        <p:spPr>
          <a:xfrm>
            <a:off x="6426696" y="3249507"/>
            <a:ext cx="2279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accent3"/>
                </a:solidFill>
                <a:latin typeface="Century Schoolbook" panose="02040604050505020304" pitchFamily="18" charset="0"/>
              </a:rPr>
              <a:t>Species N</a:t>
            </a:r>
            <a:r>
              <a:rPr lang="en-GB" sz="2800" baseline="-25000">
                <a:solidFill>
                  <a:schemeClr val="accent3"/>
                </a:solidFill>
                <a:latin typeface="Century Schoolbook" panose="02040604050505020304" pitchFamily="18" charset="0"/>
              </a:rPr>
              <a:t>2</a:t>
            </a:r>
            <a:r>
              <a:rPr lang="en-GB" sz="2800">
                <a:solidFill>
                  <a:schemeClr val="accent3"/>
                </a:solidFill>
                <a:latin typeface="Century Schoolbook" panose="02040604050505020304" pitchFamily="18" charset="0"/>
              </a:rPr>
              <a:t> data</a:t>
            </a:r>
          </a:p>
        </p:txBody>
      </p:sp>
      <p:sp>
        <p:nvSpPr>
          <p:cNvPr id="5" name="Accolade fermante 4">
            <a:extLst>
              <a:ext uri="{FF2B5EF4-FFF2-40B4-BE49-F238E27FC236}">
                <a16:creationId xmlns:a16="http://schemas.microsoft.com/office/drawing/2014/main" id="{2A8326FA-27F3-7C40-B2CE-C04E0C4BE0EA}"/>
              </a:ext>
            </a:extLst>
          </p:cNvPr>
          <p:cNvSpPr/>
          <p:nvPr/>
        </p:nvSpPr>
        <p:spPr>
          <a:xfrm>
            <a:off x="6300192" y="4005064"/>
            <a:ext cx="253008" cy="1008112"/>
          </a:xfrm>
          <a:prstGeom prst="rightBrac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ccolade fermante 9">
            <a:extLst>
              <a:ext uri="{FF2B5EF4-FFF2-40B4-BE49-F238E27FC236}">
                <a16:creationId xmlns:a16="http://schemas.microsoft.com/office/drawing/2014/main" id="{E2B2FD20-5021-374B-AC2E-C14C7557C39A}"/>
              </a:ext>
            </a:extLst>
          </p:cNvPr>
          <p:cNvSpPr/>
          <p:nvPr/>
        </p:nvSpPr>
        <p:spPr>
          <a:xfrm>
            <a:off x="6300192" y="5072286"/>
            <a:ext cx="253008" cy="1008112"/>
          </a:xfrm>
          <a:prstGeom prst="rightBrac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CB2053C-9C3B-874F-8DC6-CBAA18EE0426}"/>
              </a:ext>
            </a:extLst>
          </p:cNvPr>
          <p:cNvSpPr txBox="1"/>
          <p:nvPr/>
        </p:nvSpPr>
        <p:spPr>
          <a:xfrm>
            <a:off x="6576798" y="4262724"/>
            <a:ext cx="111358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solidFill>
                  <a:schemeClr val="accent2"/>
                </a:solidFill>
                <a:latin typeface="Century Schoolbook" panose="02040604050505020304" pitchFamily="18" charset="0"/>
              </a:rPr>
              <a:t>thermo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0EA05B4-56F4-CD4F-9E96-EEDD7D3611F0}"/>
              </a:ext>
            </a:extLst>
          </p:cNvPr>
          <p:cNvSpPr txBox="1"/>
          <p:nvPr/>
        </p:nvSpPr>
        <p:spPr>
          <a:xfrm>
            <a:off x="6567670" y="5376287"/>
            <a:ext cx="138870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solidFill>
                  <a:schemeClr val="accent1"/>
                </a:solidFill>
                <a:latin typeface="Century Schoolbook" panose="02040604050505020304" pitchFamily="18" charset="0"/>
              </a:rPr>
              <a:t>transport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F7EF0B-20B5-6F4A-9648-6EF9D86DC618}"/>
              </a:ext>
            </a:extLst>
          </p:cNvPr>
          <p:cNvSpPr/>
          <p:nvPr/>
        </p:nvSpPr>
        <p:spPr>
          <a:xfrm>
            <a:off x="395536" y="2060848"/>
            <a:ext cx="5760640" cy="1440160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C14C5D2-C056-2F41-9DF6-4A1F7DF5F3E7}"/>
              </a:ext>
            </a:extLst>
          </p:cNvPr>
          <p:cNvSpPr txBox="1"/>
          <p:nvPr/>
        </p:nvSpPr>
        <p:spPr>
          <a:xfrm>
            <a:off x="6407592" y="2519318"/>
            <a:ext cx="2279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C0504D"/>
                </a:solidFill>
                <a:latin typeface="Century Schoolbook" panose="02040604050505020304" pitchFamily="18" charset="0"/>
              </a:rPr>
              <a:t>Phase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DDF686-7E19-8648-AEAC-226D42868A1E}"/>
              </a:ext>
            </a:extLst>
          </p:cNvPr>
          <p:cNvSpPr/>
          <p:nvPr/>
        </p:nvSpPr>
        <p:spPr>
          <a:xfrm>
            <a:off x="395536" y="1772816"/>
            <a:ext cx="5760640" cy="288032"/>
          </a:xfrm>
          <a:prstGeom prst="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6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F8D1938-C2C8-9344-8007-66BA03A713ED}"/>
              </a:ext>
            </a:extLst>
          </p:cNvPr>
          <p:cNvSpPr txBox="1"/>
          <p:nvPr/>
        </p:nvSpPr>
        <p:spPr>
          <a:xfrm>
            <a:off x="6300192" y="1626067"/>
            <a:ext cx="227920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6"/>
                </a:solidFill>
                <a:latin typeface="Century Schoolbook" panose="02040604050505020304" pitchFamily="18" charset="0"/>
              </a:rPr>
              <a:t>Units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F2CA3289-720E-C045-A3C2-5D8931AAE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8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5" grpId="0" animBg="1"/>
      <p:bldP spid="10" grpId="0" animBg="1"/>
      <p:bldP spid="11" grpId="0"/>
      <p:bldP spid="12" grpId="0"/>
      <p:bldP spid="13" grpId="0" animBg="1"/>
      <p:bldP spid="14" grpId="0"/>
      <p:bldP spid="15" grpId="0" animBg="1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Screen Shot 2014-11-06 at 15.32.2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41"/>
          <a:stretch/>
        </p:blipFill>
        <p:spPr>
          <a:xfrm>
            <a:off x="416620" y="1106317"/>
            <a:ext cx="6038813" cy="2638500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AE66BED-DA25-584D-82B6-4B440F8F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Jonathan WIRTZ, Théo OGIER - PhD CERFACS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1F4C16-19DF-2748-90CB-AF8D29F4F679}"/>
              </a:ext>
            </a:extLst>
          </p:cNvPr>
          <p:cNvSpPr txBox="1">
            <a:spLocks/>
          </p:cNvSpPr>
          <p:nvPr/>
        </p:nvSpPr>
        <p:spPr>
          <a:xfrm>
            <a:off x="683568" y="18864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latin typeface="Century Schoolbook" panose="02040604050505020304" pitchFamily="18" charset="0"/>
              </a:rPr>
              <a:t>Practical use</a:t>
            </a:r>
          </a:p>
          <a:p>
            <a:r>
              <a:rPr lang="en-GB" sz="2200" i="1">
                <a:latin typeface="Century Schoolbook" panose="02040604050505020304" pitchFamily="18" charset="0"/>
              </a:rPr>
              <a:t>Data file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DE03C0-00CA-0340-8125-A6198AB1087B}"/>
              </a:ext>
            </a:extLst>
          </p:cNvPr>
          <p:cNvSpPr/>
          <p:nvPr/>
        </p:nvSpPr>
        <p:spPr>
          <a:xfrm>
            <a:off x="683568" y="1821962"/>
            <a:ext cx="4824536" cy="886958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Connecteur en arc 17">
            <a:extLst>
              <a:ext uri="{FF2B5EF4-FFF2-40B4-BE49-F238E27FC236}">
                <a16:creationId xmlns:a16="http://schemas.microsoft.com/office/drawing/2014/main" id="{49347115-CB9E-3E43-BF34-839A35CD8A45}"/>
              </a:ext>
            </a:extLst>
          </p:cNvPr>
          <p:cNvCxnSpPr>
            <a:cxnSpLocks/>
            <a:stCxn id="17" idx="1"/>
            <a:endCxn id="19" idx="1"/>
          </p:cNvCxnSpPr>
          <p:nvPr/>
        </p:nvCxnSpPr>
        <p:spPr>
          <a:xfrm rot="10800000" flipV="1">
            <a:off x="630024" y="2265440"/>
            <a:ext cx="53544" cy="2618685"/>
          </a:xfrm>
          <a:prstGeom prst="curvedConnector3">
            <a:avLst>
              <a:gd name="adj1" fmla="val 526939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BBDB0ED-F559-9B45-A506-64D2A555C6EC}"/>
                  </a:ext>
                </a:extLst>
              </p:cNvPr>
              <p:cNvSpPr txBox="1"/>
              <p:nvPr/>
            </p:nvSpPr>
            <p:spPr>
              <a:xfrm>
                <a:off x="630024" y="3963842"/>
                <a:ext cx="4988353" cy="18405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𝐶𝑝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den>
                              </m:f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e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fr-F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num>
                                <m:den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den>
                              </m:f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f>
                                    <m:f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num>
                                    <m:den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5BBDB0ED-F559-9B45-A506-64D2A555C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24" y="3963842"/>
                <a:ext cx="4988353" cy="1840568"/>
              </a:xfrm>
              <a:prstGeom prst="rect">
                <a:avLst/>
              </a:prstGeom>
              <a:blipFill>
                <a:blip r:embed="rId3"/>
                <a:stretch>
                  <a:fillRect b="-6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05ACFE42-4F90-C844-B7D4-E47AF9319837}"/>
              </a:ext>
            </a:extLst>
          </p:cNvPr>
          <p:cNvSpPr txBox="1"/>
          <p:nvPr/>
        </p:nvSpPr>
        <p:spPr>
          <a:xfrm>
            <a:off x="5775052" y="2025457"/>
            <a:ext cx="111358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  <a:latin typeface="Century Schoolbook" panose="02040604050505020304" pitchFamily="18" charset="0"/>
              </a:rPr>
              <a:t>NASA7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1E395E-B9E5-2A41-A756-25D9F61AF697}"/>
              </a:ext>
            </a:extLst>
          </p:cNvPr>
          <p:cNvSpPr/>
          <p:nvPr/>
        </p:nvSpPr>
        <p:spPr>
          <a:xfrm>
            <a:off x="2123728" y="5971892"/>
            <a:ext cx="63263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Century Schoolbook" panose="02040604050505020304" pitchFamily="18" charset="0"/>
              </a:rPr>
              <a:t>Cantera link : </a:t>
            </a:r>
            <a:r>
              <a:rPr lang="en-GB" sz="1400" dirty="0">
                <a:latin typeface="Century Schoolbook" panose="02040604050505020304" pitchFamily="18" charset="0"/>
                <a:hlinkClick r:id="rId4"/>
              </a:rPr>
              <a:t>https://cantera.org/science/science-species.html</a:t>
            </a:r>
            <a:r>
              <a:rPr lang="en-GB" sz="1400" dirty="0">
                <a:latin typeface="Century Schoolbook" panose="02040604050505020304" pitchFamily="18" charset="0"/>
              </a:rPr>
              <a:t>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5632EF-937E-2340-89F2-4275816A9A7E}"/>
              </a:ext>
            </a:extLst>
          </p:cNvPr>
          <p:cNvSpPr/>
          <p:nvPr/>
        </p:nvSpPr>
        <p:spPr>
          <a:xfrm>
            <a:off x="5648961" y="3002719"/>
            <a:ext cx="29143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Century Schoolbook" panose="02040604050505020304" pitchFamily="18" charset="0"/>
              </a:rPr>
              <a:t>There can be other definitions but this one is the most popular.</a:t>
            </a:r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1AE874BF-E51A-3043-BD40-3B9025A1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806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  <p:bldP spid="2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AE66BED-DA25-584D-82B6-4B440F8F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1F4C16-19DF-2748-90CB-AF8D29F4F679}"/>
              </a:ext>
            </a:extLst>
          </p:cNvPr>
          <p:cNvSpPr txBox="1">
            <a:spLocks/>
          </p:cNvSpPr>
          <p:nvPr/>
        </p:nvSpPr>
        <p:spPr>
          <a:xfrm>
            <a:off x="683568" y="18864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Century Schoolbook" panose="02040604050505020304" pitchFamily="18" charset="0"/>
              </a:rPr>
              <a:t>Practical</a:t>
            </a:r>
            <a:r>
              <a:rPr lang="fr-FR" dirty="0">
                <a:latin typeface="Century Schoolbook" panose="02040604050505020304" pitchFamily="18" charset="0"/>
              </a:rPr>
              <a:t> use</a:t>
            </a:r>
          </a:p>
          <a:p>
            <a:r>
              <a:rPr lang="fr-FR" sz="2200" i="1" dirty="0">
                <a:latin typeface="Century Schoolbook" panose="02040604050505020304" pitchFamily="18" charset="0"/>
              </a:rPr>
              <a:t>Data file</a:t>
            </a:r>
          </a:p>
        </p:txBody>
      </p:sp>
      <p:pic>
        <p:nvPicPr>
          <p:cNvPr id="8" name="Image 7" descr="Screen Shot 2014-11-12 at 00.48.55.png">
            <a:extLst>
              <a:ext uri="{FF2B5EF4-FFF2-40B4-BE49-F238E27FC236}">
                <a16:creationId xmlns:a16="http://schemas.microsoft.com/office/drawing/2014/main" id="{A2101E51-6684-474A-9F7E-5C466A76A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76" y="2319852"/>
            <a:ext cx="7696200" cy="3530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56F811-1FD7-334D-BC6C-D5DFAEE6577A}"/>
              </a:ext>
            </a:extLst>
          </p:cNvPr>
          <p:cNvSpPr/>
          <p:nvPr/>
        </p:nvSpPr>
        <p:spPr>
          <a:xfrm>
            <a:off x="251520" y="2263122"/>
            <a:ext cx="7424464" cy="3587329"/>
          </a:xfrm>
          <a:prstGeom prst="rect">
            <a:avLst/>
          </a:prstGeom>
          <a:noFill/>
          <a:ln w="381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389E980-0E92-BD40-B124-2F7A61E98378}"/>
              </a:ext>
            </a:extLst>
          </p:cNvPr>
          <p:cNvSpPr txBox="1"/>
          <p:nvPr/>
        </p:nvSpPr>
        <p:spPr>
          <a:xfrm>
            <a:off x="6864792" y="1280168"/>
            <a:ext cx="2279208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>
                <a:solidFill>
                  <a:schemeClr val="accent6"/>
                </a:solidFill>
                <a:latin typeface="Century Schoolbook" panose="02040604050505020304" pitchFamily="18" charset="0"/>
              </a:rPr>
              <a:t>Reactions</a:t>
            </a:r>
            <a:r>
              <a:rPr lang="fr-FR" sz="2800" dirty="0">
                <a:solidFill>
                  <a:schemeClr val="accent6"/>
                </a:solidFill>
                <a:latin typeface="Century Schoolbook" panose="02040604050505020304" pitchFamily="18" charset="0"/>
              </a:rPr>
              <a:t> Data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682DB24-04A9-FE46-BDCE-4BC2ECFCE956}"/>
              </a:ext>
            </a:extLst>
          </p:cNvPr>
          <p:cNvSpPr txBox="1"/>
          <p:nvPr/>
        </p:nvSpPr>
        <p:spPr>
          <a:xfrm>
            <a:off x="3852155" y="2666363"/>
            <a:ext cx="2167645" cy="4308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2800" dirty="0"/>
              <a:t> </a:t>
            </a:r>
            <a:r>
              <a:rPr lang="en-GB" sz="2800" dirty="0" err="1"/>
              <a:t>k</a:t>
            </a:r>
            <a:r>
              <a:rPr lang="en-GB" sz="2800" baseline="-25000" dirty="0" err="1"/>
              <a:t>f</a:t>
            </a:r>
            <a:r>
              <a:rPr lang="en-GB" sz="2800" dirty="0"/>
              <a:t> = </a:t>
            </a:r>
            <a:r>
              <a:rPr lang="en-GB" sz="2800" b="1" dirty="0">
                <a:solidFill>
                  <a:schemeClr val="accent5">
                    <a:lumMod val="75000"/>
                  </a:schemeClr>
                </a:solidFill>
              </a:rPr>
              <a:t>A </a:t>
            </a:r>
            <a:r>
              <a:rPr lang="en-GB" sz="2800" dirty="0"/>
              <a:t>T</a:t>
            </a:r>
            <a:r>
              <a:rPr lang="en-GB" sz="2800" b="1" baseline="30000" dirty="0">
                <a:solidFill>
                  <a:schemeClr val="accent3">
                    <a:lumMod val="75000"/>
                  </a:schemeClr>
                </a:solidFill>
              </a:rPr>
              <a:t>b </a:t>
            </a:r>
            <a:r>
              <a:rPr lang="en-GB" sz="2800" dirty="0"/>
              <a:t>e</a:t>
            </a:r>
            <a:r>
              <a:rPr lang="en-GB" sz="2800" baseline="30000" dirty="0"/>
              <a:t>-</a:t>
            </a:r>
            <a:r>
              <a:rPr lang="en-GB" sz="2800" b="1" baseline="30000" dirty="0">
                <a:solidFill>
                  <a:schemeClr val="accent4">
                    <a:lumMod val="75000"/>
                  </a:schemeClr>
                </a:solidFill>
              </a:rPr>
              <a:t>E</a:t>
            </a:r>
            <a:r>
              <a:rPr lang="en-GB" sz="2800" baseline="30000" dirty="0"/>
              <a:t>/RT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AA8262-3BA4-8647-8A5F-75F524EA5C5A}"/>
              </a:ext>
            </a:extLst>
          </p:cNvPr>
          <p:cNvSpPr/>
          <p:nvPr/>
        </p:nvSpPr>
        <p:spPr>
          <a:xfrm>
            <a:off x="3319872" y="3295313"/>
            <a:ext cx="1180120" cy="277703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3A099A-C310-C94F-8507-BDDD059479EC}"/>
              </a:ext>
            </a:extLst>
          </p:cNvPr>
          <p:cNvSpPr/>
          <p:nvPr/>
        </p:nvSpPr>
        <p:spPr>
          <a:xfrm>
            <a:off x="4572000" y="3295313"/>
            <a:ext cx="504056" cy="277703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BBB2AC-FA9F-2E4D-88B6-6D8FD0EFB332}"/>
              </a:ext>
            </a:extLst>
          </p:cNvPr>
          <p:cNvSpPr/>
          <p:nvPr/>
        </p:nvSpPr>
        <p:spPr>
          <a:xfrm>
            <a:off x="5148536" y="3295312"/>
            <a:ext cx="719607" cy="27770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7BCB57-4AB3-284B-995C-5E17768C3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88853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AE66BED-DA25-584D-82B6-4B440F8F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1F4C16-19DF-2748-90CB-AF8D29F4F679}"/>
              </a:ext>
            </a:extLst>
          </p:cNvPr>
          <p:cNvSpPr txBox="1">
            <a:spLocks/>
          </p:cNvSpPr>
          <p:nvPr/>
        </p:nvSpPr>
        <p:spPr>
          <a:xfrm>
            <a:off x="683568" y="18864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Century Schoolbook" panose="02040604050505020304" pitchFamily="18" charset="0"/>
              </a:rPr>
              <a:t>Practical</a:t>
            </a:r>
            <a:r>
              <a:rPr lang="fr-FR" dirty="0">
                <a:latin typeface="Century Schoolbook" panose="02040604050505020304" pitchFamily="18" charset="0"/>
              </a:rPr>
              <a:t> use</a:t>
            </a:r>
          </a:p>
          <a:p>
            <a:r>
              <a:rPr lang="fr-FR" sz="2200" i="1" dirty="0">
                <a:latin typeface="Century Schoolbook" panose="02040604050505020304" pitchFamily="18" charset="0"/>
              </a:rPr>
              <a:t>Data file</a:t>
            </a:r>
          </a:p>
        </p:txBody>
      </p:sp>
      <p:pic>
        <p:nvPicPr>
          <p:cNvPr id="8" name="Image 7" descr="Screen Shot 2014-11-12 at 00.48.55.png">
            <a:extLst>
              <a:ext uri="{FF2B5EF4-FFF2-40B4-BE49-F238E27FC236}">
                <a16:creationId xmlns:a16="http://schemas.microsoft.com/office/drawing/2014/main" id="{A2101E51-6684-474A-9F7E-5C466A76AF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466"/>
          <a:stretch/>
        </p:blipFill>
        <p:spPr>
          <a:xfrm>
            <a:off x="323528" y="1628800"/>
            <a:ext cx="7696200" cy="132517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682DB24-04A9-FE46-BDCE-4BC2ECFCE956}"/>
              </a:ext>
            </a:extLst>
          </p:cNvPr>
          <p:cNvSpPr txBox="1"/>
          <p:nvPr/>
        </p:nvSpPr>
        <p:spPr>
          <a:xfrm>
            <a:off x="3113091" y="2066077"/>
            <a:ext cx="2675404" cy="4308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2800" dirty="0">
                <a:latin typeface="Century Schoolbook" panose="02040604050505020304" pitchFamily="18" charset="0"/>
              </a:rPr>
              <a:t> </a:t>
            </a:r>
            <a:r>
              <a:rPr lang="en-GB" sz="2800" dirty="0" err="1">
                <a:latin typeface="Century Schoolbook" panose="02040604050505020304" pitchFamily="18" charset="0"/>
              </a:rPr>
              <a:t>k</a:t>
            </a:r>
            <a:r>
              <a:rPr lang="en-GB" sz="2800" baseline="-25000" dirty="0" err="1">
                <a:latin typeface="Century Schoolbook" panose="02040604050505020304" pitchFamily="18" charset="0"/>
              </a:rPr>
              <a:t>f</a:t>
            </a:r>
            <a:r>
              <a:rPr lang="en-GB" sz="2800" dirty="0">
                <a:latin typeface="Century Schoolbook" panose="02040604050505020304" pitchFamily="18" charset="0"/>
              </a:rPr>
              <a:t> = </a:t>
            </a:r>
            <a:r>
              <a:rPr lang="en-GB" sz="2800" b="1" dirty="0">
                <a:solidFill>
                  <a:schemeClr val="accent5">
                    <a:lumMod val="75000"/>
                  </a:schemeClr>
                </a:solidFill>
                <a:latin typeface="Century Schoolbook" panose="02040604050505020304" pitchFamily="18" charset="0"/>
              </a:rPr>
              <a:t>A </a:t>
            </a:r>
            <a:r>
              <a:rPr lang="en-GB" sz="2800" dirty="0">
                <a:latin typeface="Century Schoolbook" panose="02040604050505020304" pitchFamily="18" charset="0"/>
              </a:rPr>
              <a:t>T</a:t>
            </a:r>
            <a:r>
              <a:rPr lang="en-GB" sz="2800" b="1" baseline="30000" dirty="0">
                <a:solidFill>
                  <a:schemeClr val="accent3">
                    <a:lumMod val="75000"/>
                  </a:schemeClr>
                </a:solidFill>
                <a:latin typeface="Century Schoolbook" panose="02040604050505020304" pitchFamily="18" charset="0"/>
              </a:rPr>
              <a:t>b </a:t>
            </a:r>
            <a:r>
              <a:rPr lang="en-GB" sz="2800" dirty="0">
                <a:latin typeface="Century Schoolbook" panose="02040604050505020304" pitchFamily="18" charset="0"/>
              </a:rPr>
              <a:t>e</a:t>
            </a:r>
            <a:r>
              <a:rPr lang="en-GB" sz="2800" baseline="30000" dirty="0">
                <a:latin typeface="Century Schoolbook" panose="02040604050505020304" pitchFamily="18" charset="0"/>
              </a:rPr>
              <a:t>-</a:t>
            </a:r>
            <a:r>
              <a:rPr lang="en-GB" sz="2800" b="1" baseline="30000" dirty="0">
                <a:solidFill>
                  <a:schemeClr val="accent4">
                    <a:lumMod val="75000"/>
                  </a:schemeClr>
                </a:solidFill>
                <a:latin typeface="Century Schoolbook" panose="02040604050505020304" pitchFamily="18" charset="0"/>
              </a:rPr>
              <a:t>E</a:t>
            </a:r>
            <a:r>
              <a:rPr lang="en-GB" sz="2800" baseline="30000" dirty="0">
                <a:latin typeface="Century Schoolbook" panose="02040604050505020304" pitchFamily="18" charset="0"/>
              </a:rPr>
              <a:t>/RT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AA8262-3BA4-8647-8A5F-75F524EA5C5A}"/>
              </a:ext>
            </a:extLst>
          </p:cNvPr>
          <p:cNvSpPr/>
          <p:nvPr/>
        </p:nvSpPr>
        <p:spPr>
          <a:xfrm>
            <a:off x="3240224" y="2604261"/>
            <a:ext cx="1180120" cy="277703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>
                  <a:lumMod val="75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3A099A-C310-C94F-8507-BDDD059479EC}"/>
              </a:ext>
            </a:extLst>
          </p:cNvPr>
          <p:cNvSpPr/>
          <p:nvPr/>
        </p:nvSpPr>
        <p:spPr>
          <a:xfrm>
            <a:off x="4492352" y="2604261"/>
            <a:ext cx="504056" cy="277703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>
                  <a:lumMod val="75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BBB2AC-FA9F-2E4D-88B6-6D8FD0EFB332}"/>
              </a:ext>
            </a:extLst>
          </p:cNvPr>
          <p:cNvSpPr/>
          <p:nvPr/>
        </p:nvSpPr>
        <p:spPr>
          <a:xfrm>
            <a:off x="5068888" y="2604260"/>
            <a:ext cx="719607" cy="27770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>
                  <a:lumMod val="75000"/>
                </a:schemeClr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4" name="Image 13" descr="Screen Shot 2014-11-06 at 15.32.26.png">
            <a:extLst>
              <a:ext uri="{FF2B5EF4-FFF2-40B4-BE49-F238E27FC236}">
                <a16:creationId xmlns:a16="http://schemas.microsoft.com/office/drawing/2014/main" id="{771C18F9-6B27-0B43-82E3-1CE2455F9D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1" r="16478" b="82407"/>
          <a:stretch/>
        </p:blipFill>
        <p:spPr>
          <a:xfrm>
            <a:off x="104793" y="1280168"/>
            <a:ext cx="6356680" cy="3486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556B179-50D5-734F-851F-B51AA60DC1BE}"/>
              </a:ext>
            </a:extLst>
          </p:cNvPr>
          <p:cNvSpPr/>
          <p:nvPr/>
        </p:nvSpPr>
        <p:spPr>
          <a:xfrm>
            <a:off x="6156176" y="3861048"/>
            <a:ext cx="1169393" cy="400132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entury Schoolbook" panose="02040604050505020304" pitchFamily="18" charset="0"/>
              </a:rPr>
              <a:t>Cal/</a:t>
            </a:r>
            <a:r>
              <a:rPr lang="en-GB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mol</a:t>
            </a:r>
            <a:endParaRPr lang="en-GB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333CB552-9E72-3140-AD80-342BA6CB9D5A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5428692" y="2881964"/>
            <a:ext cx="1312181" cy="97908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6B80CB7-8425-9349-8F88-EA9A24D22646}"/>
              </a:ext>
            </a:extLst>
          </p:cNvPr>
          <p:cNvSpPr/>
          <p:nvPr/>
        </p:nvSpPr>
        <p:spPr>
          <a:xfrm>
            <a:off x="4492352" y="3723972"/>
            <a:ext cx="504174" cy="400132"/>
          </a:xfrm>
          <a:prstGeom prst="rect">
            <a:avLst/>
          </a:prstGeom>
          <a:noFill/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entury Schoolbook" panose="02040604050505020304" pitchFamily="18" charset="0"/>
              </a:rPr>
              <a:t>-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9B2C6BA8-4582-6040-93F7-335FFB283DD1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4744380" y="2881964"/>
            <a:ext cx="59" cy="842008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C61011D-EE20-6E4D-B78E-5FACFF18EB6A}"/>
              </a:ext>
            </a:extLst>
          </p:cNvPr>
          <p:cNvSpPr/>
          <p:nvPr/>
        </p:nvSpPr>
        <p:spPr>
          <a:xfrm>
            <a:off x="1646801" y="3577352"/>
            <a:ext cx="1685901" cy="967524"/>
          </a:xfrm>
          <a:prstGeom prst="rect">
            <a:avLst/>
          </a:prstGeom>
          <a:noFill/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entury Schoolbook" panose="02040604050505020304" pitchFamily="18" charset="0"/>
              </a:rPr>
              <a:t>Depends on the order of the reaction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5585C82-677B-1A48-8D76-56C9339090DA}"/>
              </a:ext>
            </a:extLst>
          </p:cNvPr>
          <p:cNvCxnSpPr>
            <a:cxnSpLocks/>
            <a:stCxn id="11" idx="2"/>
            <a:endCxn id="21" idx="0"/>
          </p:cNvCxnSpPr>
          <p:nvPr/>
        </p:nvCxnSpPr>
        <p:spPr>
          <a:xfrm flipH="1">
            <a:off x="2489752" y="2881964"/>
            <a:ext cx="1340532" cy="69538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A1C47AB-438D-2C49-BF34-EC0C59E54395}"/>
              </a:ext>
            </a:extLst>
          </p:cNvPr>
          <p:cNvSpPr/>
          <p:nvPr/>
        </p:nvSpPr>
        <p:spPr>
          <a:xfrm>
            <a:off x="347192" y="5085184"/>
            <a:ext cx="963233" cy="345136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entury Schoolbook" panose="02040604050505020304" pitchFamily="18" charset="0"/>
              </a:rPr>
              <a:t>Here 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CD6B370F-7439-B140-B388-CC72B95E6667}"/>
                  </a:ext>
                </a:extLst>
              </p:cNvPr>
              <p:cNvSpPr txBox="1"/>
              <p:nvPr/>
            </p:nvSpPr>
            <p:spPr>
              <a:xfrm>
                <a:off x="1391867" y="5122165"/>
                <a:ext cx="1719060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CD6B370F-7439-B140-B388-CC72B95E6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867" y="5122165"/>
                <a:ext cx="1719060" cy="299313"/>
              </a:xfrm>
              <a:prstGeom prst="rect">
                <a:avLst/>
              </a:prstGeom>
              <a:blipFill>
                <a:blip r:embed="rId4"/>
                <a:stretch>
                  <a:fillRect l="-1471" r="-4412" b="-2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80548412-4CAA-6148-8228-DE5EE6CAE656}"/>
              </a:ext>
            </a:extLst>
          </p:cNvPr>
          <p:cNvSpPr/>
          <p:nvPr/>
        </p:nvSpPr>
        <p:spPr>
          <a:xfrm>
            <a:off x="3615290" y="5114212"/>
            <a:ext cx="3981045" cy="695388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entury Schoolbook" panose="02040604050505020304" pitchFamily="18" charset="0"/>
              </a:rPr>
              <a:t>So the order is 2 and the unit is :</a:t>
            </a:r>
          </a:p>
          <a:p>
            <a:pPr algn="ctr"/>
            <a:r>
              <a:rPr lang="en-GB" dirty="0">
                <a:solidFill>
                  <a:schemeClr val="tx1"/>
                </a:solidFill>
                <a:latin typeface="Century Schoolbook" panose="02040604050505020304" pitchFamily="18" charset="0"/>
              </a:rPr>
              <a:t>[</a:t>
            </a:r>
            <a:r>
              <a:rPr lang="en-GB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mol</a:t>
            </a:r>
            <a:r>
              <a:rPr lang="en-GB" dirty="0">
                <a:solidFill>
                  <a:schemeClr val="tx1"/>
                </a:solidFill>
                <a:latin typeface="Century Schoolbook" panose="02040604050505020304" pitchFamily="18" charset="0"/>
              </a:rPr>
              <a:t>/m</a:t>
            </a:r>
            <a:r>
              <a:rPr lang="en-GB" baseline="30000" dirty="0">
                <a:solidFill>
                  <a:schemeClr val="tx1"/>
                </a:solidFill>
                <a:latin typeface="Century Schoolbook" panose="02040604050505020304" pitchFamily="18" charset="0"/>
              </a:rPr>
              <a:t>3</a:t>
            </a:r>
            <a:r>
              <a:rPr lang="en-GB" dirty="0">
                <a:solidFill>
                  <a:schemeClr val="tx1"/>
                </a:solidFill>
                <a:latin typeface="Century Schoolbook" panose="02040604050505020304" pitchFamily="18" charset="0"/>
              </a:rPr>
              <a:t>/s]/[</a:t>
            </a:r>
            <a:r>
              <a:rPr lang="en-GB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mol</a:t>
            </a:r>
            <a:r>
              <a:rPr lang="en-GB" dirty="0">
                <a:solidFill>
                  <a:schemeClr val="tx1"/>
                </a:solidFill>
                <a:latin typeface="Century Schoolbook" panose="02040604050505020304" pitchFamily="18" charset="0"/>
              </a:rPr>
              <a:t>/m</a:t>
            </a:r>
            <a:r>
              <a:rPr lang="en-GB" baseline="30000" dirty="0">
                <a:solidFill>
                  <a:schemeClr val="tx1"/>
                </a:solidFill>
                <a:latin typeface="Century Schoolbook" panose="02040604050505020304" pitchFamily="18" charset="0"/>
              </a:rPr>
              <a:t>3</a:t>
            </a:r>
            <a:r>
              <a:rPr lang="en-GB" dirty="0">
                <a:solidFill>
                  <a:schemeClr val="tx1"/>
                </a:solidFill>
                <a:latin typeface="Century Schoolbook" panose="02040604050505020304" pitchFamily="18" charset="0"/>
              </a:rPr>
              <a:t>]</a:t>
            </a:r>
            <a:r>
              <a:rPr lang="en-GB" baseline="30000" dirty="0">
                <a:solidFill>
                  <a:schemeClr val="tx1"/>
                </a:solidFill>
                <a:latin typeface="Century Schoolbook" panose="02040604050505020304" pitchFamily="18" charset="0"/>
              </a:rPr>
              <a:t>2</a:t>
            </a:r>
            <a:r>
              <a:rPr lang="en-GB" dirty="0">
                <a:solidFill>
                  <a:schemeClr val="tx1"/>
                </a:solidFill>
                <a:latin typeface="Century Schoolbook" panose="02040604050505020304" pitchFamily="18" charset="0"/>
              </a:rPr>
              <a:t> =  [mol</a:t>
            </a:r>
            <a:r>
              <a:rPr lang="en-GB" baseline="30000" dirty="0">
                <a:solidFill>
                  <a:schemeClr val="tx1"/>
                </a:solidFill>
                <a:latin typeface="Century Schoolbook" panose="02040604050505020304" pitchFamily="18" charset="0"/>
              </a:rPr>
              <a:t>-1</a:t>
            </a:r>
            <a:r>
              <a:rPr lang="en-GB" dirty="0">
                <a:solidFill>
                  <a:schemeClr val="tx1"/>
                </a:solidFill>
                <a:latin typeface="Century Schoolbook" panose="02040604050505020304" pitchFamily="18" charset="0"/>
              </a:rPr>
              <a:t>m</a:t>
            </a:r>
            <a:r>
              <a:rPr lang="en-GB" baseline="30000" dirty="0">
                <a:solidFill>
                  <a:schemeClr val="tx1"/>
                </a:solidFill>
                <a:latin typeface="Century Schoolbook" panose="02040604050505020304" pitchFamily="18" charset="0"/>
              </a:rPr>
              <a:t>-3</a:t>
            </a:r>
            <a:r>
              <a:rPr lang="en-GB" dirty="0">
                <a:solidFill>
                  <a:schemeClr val="tx1"/>
                </a:solidFill>
                <a:latin typeface="Century Schoolbook" panose="02040604050505020304" pitchFamily="18" charset="0"/>
              </a:rPr>
              <a:t>s</a:t>
            </a:r>
            <a:r>
              <a:rPr lang="en-GB" baseline="30000" dirty="0">
                <a:solidFill>
                  <a:schemeClr val="tx1"/>
                </a:solidFill>
                <a:latin typeface="Century Schoolbook" panose="02040604050505020304" pitchFamily="18" charset="0"/>
              </a:rPr>
              <a:t>-1</a:t>
            </a:r>
            <a:r>
              <a:rPr lang="en-GB" dirty="0">
                <a:solidFill>
                  <a:schemeClr val="tx1"/>
                </a:solidFill>
                <a:latin typeface="Century Schoolbook" panose="02040604050505020304" pitchFamily="18" charset="0"/>
              </a:rPr>
              <a:t>]</a:t>
            </a:r>
            <a:endParaRPr lang="en-GB" baseline="300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0A075E-232A-1746-BAFB-976DCEF18DA6}"/>
              </a:ext>
            </a:extLst>
          </p:cNvPr>
          <p:cNvSpPr/>
          <p:nvPr/>
        </p:nvSpPr>
        <p:spPr>
          <a:xfrm>
            <a:off x="1412636" y="5827855"/>
            <a:ext cx="6771463" cy="462878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Century Schoolbook" panose="02040604050505020304" pitchFamily="18" charset="0"/>
              </a:rPr>
              <a:t>More data on the type of equations can be found in </a:t>
            </a:r>
            <a:r>
              <a:rPr lang="en-GB" dirty="0">
                <a:solidFill>
                  <a:schemeClr val="tx1"/>
                </a:solidFill>
                <a:latin typeface="Century Schoolbook" panose="02040604050505020304" pitchFamily="18" charset="0"/>
                <a:hlinkClick r:id="rId5" action="ppaction://hlinksldjump"/>
              </a:rPr>
              <a:t>appendix</a:t>
            </a:r>
            <a:r>
              <a:rPr lang="en-GB" dirty="0">
                <a:solidFill>
                  <a:schemeClr val="tx1"/>
                </a:solidFill>
                <a:latin typeface="Century Schoolbook" panose="02040604050505020304" pitchFamily="18" charset="0"/>
              </a:rPr>
              <a:t>.</a:t>
            </a:r>
            <a:endParaRPr lang="en-GB" baseline="30000" dirty="0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id="{4BFA0294-06E2-574B-9F7A-E7CA1FE5B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691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8864" y="116632"/>
            <a:ext cx="8229600" cy="1143000"/>
          </a:xfr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GB" sz="3200">
                <a:latin typeface="Century Schoolbook" panose="02040604050505020304" pitchFamily="18" charset="0"/>
              </a:rPr>
              <a:t>Content of the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259632"/>
            <a:ext cx="8229600" cy="2016224"/>
          </a:xfrm>
        </p:spPr>
        <p:txBody>
          <a:bodyPr>
            <a:normAutofit/>
          </a:bodyPr>
          <a:lstStyle/>
          <a:p>
            <a:pPr marL="571500" indent="-571500">
              <a:buClr>
                <a:schemeClr val="tx1"/>
              </a:buClr>
              <a:buSzPct val="100000"/>
              <a:buFont typeface="+mj-lt"/>
              <a:buAutoNum type="romanUcPeriod"/>
            </a:pPr>
            <a:r>
              <a:rPr lang="en-GB" sz="2800" b="1" dirty="0">
                <a:latin typeface="Century Schoolbook" panose="02040604050505020304" pitchFamily="18" charset="0"/>
              </a:rPr>
              <a:t>Presentation of CANTERA</a:t>
            </a:r>
          </a:p>
          <a:p>
            <a:pPr marL="879241" lvl="1" indent="-457200">
              <a:buClr>
                <a:schemeClr val="tx1"/>
              </a:buClr>
              <a:buSzPct val="100000"/>
              <a:buFont typeface="+mj-lt"/>
              <a:buAutoNum type="arabicParenR"/>
            </a:pPr>
            <a:r>
              <a:rPr lang="en-GB" sz="2000" i="1" dirty="0">
                <a:latin typeface="Century Schoolbook" panose="02040604050505020304" pitchFamily="18" charset="0"/>
              </a:rPr>
              <a:t>What is CANTERA ?</a:t>
            </a:r>
          </a:p>
          <a:p>
            <a:pPr marL="879241" lvl="1" indent="-457200">
              <a:buClr>
                <a:schemeClr val="tx1"/>
              </a:buClr>
              <a:buSzPct val="100000"/>
              <a:buFont typeface="+mj-lt"/>
              <a:buAutoNum type="arabicParenR"/>
            </a:pPr>
            <a:r>
              <a:rPr lang="en-GB" sz="2000" i="1" dirty="0">
                <a:latin typeface="Century Schoolbook" panose="02040604050505020304" pitchFamily="18" charset="0"/>
              </a:rPr>
              <a:t>What can it do ?</a:t>
            </a:r>
          </a:p>
          <a:p>
            <a:pPr marL="879241" lvl="1" indent="-457200">
              <a:buClr>
                <a:schemeClr val="tx1"/>
              </a:buClr>
              <a:buSzPct val="100000"/>
              <a:buFont typeface="+mj-lt"/>
              <a:buAutoNum type="arabicParenR"/>
            </a:pPr>
            <a:r>
              <a:rPr lang="en-GB" sz="2000" i="1" dirty="0">
                <a:latin typeface="Century Schoolbook" panose="02040604050505020304" pitchFamily="18" charset="0"/>
              </a:rPr>
              <a:t>Why is it a good choice ?</a:t>
            </a:r>
          </a:p>
          <a:p>
            <a:pPr marL="879241" lvl="1" indent="-457200">
              <a:buClr>
                <a:schemeClr val="tx1"/>
              </a:buClr>
              <a:buSzPct val="100000"/>
              <a:buFont typeface="+mj-lt"/>
              <a:buAutoNum type="arabicParenR"/>
            </a:pPr>
            <a:r>
              <a:rPr lang="en-GB" sz="2000" i="1" dirty="0">
                <a:latin typeface="Century Schoolbook" panose="02040604050505020304" pitchFamily="18" charset="0"/>
              </a:rPr>
              <a:t>How will it be helpful to you 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Jonathan WIRTZ, Théo OGIER - PhD CERFACS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3D9F315-BFC9-974A-BD3A-4637A508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12" name="Oval 11"/>
          <p:cNvSpPr/>
          <p:nvPr/>
        </p:nvSpPr>
        <p:spPr>
          <a:xfrm>
            <a:off x="6516216" y="2996952"/>
            <a:ext cx="1368152" cy="10081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Century Schoolbook" panose="02040604050505020304" pitchFamily="18" charset="0"/>
              </a:rPr>
              <a:t>Air</a:t>
            </a:r>
          </a:p>
        </p:txBody>
      </p:sp>
      <p:sp>
        <p:nvSpPr>
          <p:cNvPr id="10" name="Oval 9"/>
          <p:cNvSpPr/>
          <p:nvPr/>
        </p:nvSpPr>
        <p:spPr>
          <a:xfrm>
            <a:off x="4211960" y="3068960"/>
            <a:ext cx="2376264" cy="10081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Methane</a:t>
            </a:r>
            <a:r>
              <a:rPr lang="fr-FR" dirty="0">
                <a:solidFill>
                  <a:schemeClr val="tx1"/>
                </a:solidFill>
                <a:latin typeface="Century Schoolbook" panose="02040604050505020304" pitchFamily="18" charset="0"/>
              </a:rPr>
              <a:t> /Air mixture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4499992" y="2420888"/>
            <a:ext cx="3600400" cy="252028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Straight Connector 5"/>
          <p:cNvCxnSpPr>
            <a:stCxn id="4" idx="0"/>
            <a:endCxn id="4" idx="2"/>
          </p:cNvCxnSpPr>
          <p:nvPr/>
        </p:nvCxnSpPr>
        <p:spPr>
          <a:xfrm>
            <a:off x="6300192" y="2420888"/>
            <a:ext cx="0" cy="252028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220072" y="5013176"/>
            <a:ext cx="216024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2"/>
                </a:solidFill>
                <a:latin typeface="Century Schoolbook" panose="02040604050505020304" pitchFamily="18" charset="0"/>
              </a:rPr>
              <a:t>Separating</a:t>
            </a:r>
            <a:r>
              <a:rPr lang="fr-FR" dirty="0">
                <a:solidFill>
                  <a:schemeClr val="accent2"/>
                </a:solidFill>
                <a:latin typeface="Century Schoolbook" panose="02040604050505020304" pitchFamily="18" charset="0"/>
              </a:rPr>
              <a:t> </a:t>
            </a:r>
            <a:r>
              <a:rPr lang="fr-FR" dirty="0" err="1">
                <a:solidFill>
                  <a:schemeClr val="accent2"/>
                </a:solidFill>
                <a:latin typeface="Century Schoolbook" panose="02040604050505020304" pitchFamily="18" charset="0"/>
              </a:rPr>
              <a:t>moveable</a:t>
            </a:r>
            <a:r>
              <a:rPr lang="fr-FR" dirty="0">
                <a:solidFill>
                  <a:schemeClr val="accent2"/>
                </a:solidFill>
                <a:latin typeface="Century Schoolbook" panose="02040604050505020304" pitchFamily="18" charset="0"/>
              </a:rPr>
              <a:t> </a:t>
            </a:r>
            <a:r>
              <a:rPr lang="fr-FR" dirty="0" err="1">
                <a:solidFill>
                  <a:schemeClr val="accent2"/>
                </a:solidFill>
                <a:latin typeface="Century Schoolbook" panose="02040604050505020304" pitchFamily="18" charset="0"/>
              </a:rPr>
              <a:t>wall</a:t>
            </a:r>
            <a:endParaRPr lang="fr-FR" dirty="0">
              <a:solidFill>
                <a:schemeClr val="accent2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16016" y="5517232"/>
            <a:ext cx="3384376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i="1" u="sng" dirty="0">
                <a:solidFill>
                  <a:schemeClr val="tx1"/>
                </a:solidFill>
                <a:latin typeface="Century Schoolbook" panose="02040604050505020304" pitchFamily="18" charset="0"/>
              </a:rPr>
              <a:t>The piston-</a:t>
            </a:r>
            <a:r>
              <a:rPr lang="fr-FR" i="1" u="sng" dirty="0" err="1">
                <a:solidFill>
                  <a:schemeClr val="tx1"/>
                </a:solidFill>
                <a:latin typeface="Century Schoolbook" panose="02040604050505020304" pitchFamily="18" charset="0"/>
              </a:rPr>
              <a:t>cylinder</a:t>
            </a:r>
            <a:r>
              <a:rPr lang="fr-FR" i="1" u="sng" dirty="0">
                <a:solidFill>
                  <a:schemeClr val="tx1"/>
                </a:solidFill>
                <a:latin typeface="Century Schoolbook" panose="02040604050505020304" pitchFamily="18" charset="0"/>
              </a:rPr>
              <a:t> system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5868144" y="4725144"/>
            <a:ext cx="864096" cy="0"/>
          </a:xfrm>
          <a:prstGeom prst="straightConnector1">
            <a:avLst/>
          </a:prstGeom>
          <a:ln>
            <a:solidFill>
              <a:schemeClr val="accent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F63D48-C96F-FF49-9216-B20472289E15}"/>
              </a:ext>
            </a:extLst>
          </p:cNvPr>
          <p:cNvSpPr/>
          <p:nvPr/>
        </p:nvSpPr>
        <p:spPr>
          <a:xfrm>
            <a:off x="1538165" y="1186207"/>
            <a:ext cx="60083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 err="1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Example</a:t>
            </a:r>
            <a:endParaRPr lang="fr-FR" sz="2400" dirty="0">
              <a:solidFill>
                <a:sysClr val="windowText" lastClr="000000"/>
              </a:solidFill>
              <a:latin typeface="Century Schoolbook" panose="02040604050505020304" pitchFamily="18" charset="0"/>
            </a:endParaRPr>
          </a:p>
          <a:p>
            <a:pPr algn="ctr"/>
            <a:r>
              <a:rPr lang="fr-FR" sz="2400" b="1" dirty="0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The constant pressure batch </a:t>
            </a:r>
            <a:r>
              <a:rPr lang="fr-FR" sz="2400" b="1" dirty="0" err="1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reactor</a:t>
            </a:r>
            <a:endParaRPr lang="fr-FR" sz="2400" b="1" dirty="0">
              <a:solidFill>
                <a:sysClr val="windowText" lastClr="00000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682BB0-2842-3146-8977-D76297B8E0BA}"/>
              </a:ext>
            </a:extLst>
          </p:cNvPr>
          <p:cNvSpPr/>
          <p:nvPr/>
        </p:nvSpPr>
        <p:spPr>
          <a:xfrm>
            <a:off x="216024" y="2448988"/>
            <a:ext cx="3563889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fr-FR" b="1" dirty="0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It </a:t>
            </a:r>
            <a:r>
              <a:rPr lang="fr-FR" b="1" dirty="0" err="1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is</a:t>
            </a:r>
            <a:r>
              <a:rPr lang="fr-FR" b="1" dirty="0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 </a:t>
            </a:r>
            <a:r>
              <a:rPr lang="fr-FR" b="1" dirty="0" err="1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composed</a:t>
            </a:r>
            <a:r>
              <a:rPr lang="fr-FR" b="1" dirty="0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 of 5 main « building blocks »</a:t>
            </a:r>
          </a:p>
          <a:p>
            <a:pPr algn="ctr">
              <a:buNone/>
            </a:pPr>
            <a:endParaRPr lang="fr-FR" sz="800" b="1" dirty="0">
              <a:solidFill>
                <a:sysClr val="windowText" lastClr="000000"/>
              </a:solidFill>
              <a:latin typeface="Century Schoolbook" panose="020406040505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fr-FR" dirty="0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2 </a:t>
            </a:r>
            <a:r>
              <a:rPr lang="fr-FR" dirty="0" err="1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Reactors</a:t>
            </a:r>
            <a:endParaRPr lang="fr-FR" dirty="0">
              <a:solidFill>
                <a:sysClr val="windowText" lastClr="000000"/>
              </a:solidFill>
              <a:latin typeface="Century Schoolbook" panose="020406040505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fr-FR" dirty="0" err="1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Methane</a:t>
            </a:r>
            <a:r>
              <a:rPr lang="fr-FR" dirty="0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-air mixture</a:t>
            </a:r>
          </a:p>
          <a:p>
            <a:pPr marL="342900" indent="-342900">
              <a:buFontTx/>
              <a:buChar char="-"/>
            </a:pPr>
            <a:r>
              <a:rPr lang="fr-FR" dirty="0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Non </a:t>
            </a:r>
            <a:r>
              <a:rPr lang="fr-FR" dirty="0" err="1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reactive</a:t>
            </a:r>
            <a:r>
              <a:rPr lang="fr-FR" dirty="0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 air mixture</a:t>
            </a:r>
          </a:p>
          <a:p>
            <a:pPr marL="342900" indent="-342900">
              <a:buFontTx/>
              <a:buChar char="-"/>
            </a:pPr>
            <a:r>
              <a:rPr lang="fr-FR" dirty="0" err="1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Moveable</a:t>
            </a:r>
            <a:r>
              <a:rPr lang="fr-FR" dirty="0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 </a:t>
            </a:r>
            <a:r>
              <a:rPr lang="fr-FR" dirty="0" err="1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wall</a:t>
            </a:r>
            <a:endParaRPr lang="fr-FR" dirty="0">
              <a:solidFill>
                <a:sysClr val="windowText" lastClr="00000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06231C-0306-764D-9A5A-6C854CB86FBD}"/>
              </a:ext>
            </a:extLst>
          </p:cNvPr>
          <p:cNvSpPr/>
          <p:nvPr/>
        </p:nvSpPr>
        <p:spPr>
          <a:xfrm>
            <a:off x="610490" y="5265204"/>
            <a:ext cx="29878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fr-FR" dirty="0" err="1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They</a:t>
            </a:r>
            <a:r>
              <a:rPr lang="fr-FR" dirty="0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 </a:t>
            </a:r>
            <a:r>
              <a:rPr lang="fr-FR" dirty="0" err="1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form</a:t>
            </a:r>
            <a:r>
              <a:rPr lang="fr-FR" dirty="0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 a constant</a:t>
            </a:r>
          </a:p>
          <a:p>
            <a:pPr algn="ctr">
              <a:spcBef>
                <a:spcPts val="0"/>
              </a:spcBef>
              <a:buNone/>
            </a:pPr>
            <a:r>
              <a:rPr lang="fr-FR" dirty="0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pressure </a:t>
            </a:r>
            <a:r>
              <a:rPr lang="fr-FR" dirty="0" err="1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reactor</a:t>
            </a:r>
            <a:r>
              <a:rPr lang="fr-FR" dirty="0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 !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A4CEB6F-B518-C340-82C4-4EF768855C82}"/>
              </a:ext>
            </a:extLst>
          </p:cNvPr>
          <p:cNvSpPr txBox="1">
            <a:spLocks/>
          </p:cNvSpPr>
          <p:nvPr/>
        </p:nvSpPr>
        <p:spPr>
          <a:xfrm>
            <a:off x="683568" y="18864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Century Schoolbook" panose="02040604050505020304" pitchFamily="18" charset="0"/>
              </a:rPr>
              <a:t>Practical</a:t>
            </a:r>
            <a:r>
              <a:rPr lang="fr-FR" dirty="0">
                <a:latin typeface="Century Schoolbook" panose="02040604050505020304" pitchFamily="18" charset="0"/>
              </a:rPr>
              <a:t> use</a:t>
            </a:r>
          </a:p>
          <a:p>
            <a:r>
              <a:rPr lang="fr-FR" sz="2200" i="1" dirty="0">
                <a:latin typeface="Century Schoolbook" panose="02040604050505020304" pitchFamily="18" charset="0"/>
              </a:rPr>
              <a:t>Script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DB99C3-7ED5-FE4A-85C0-3F9796F9E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23626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3072880" y="6399574"/>
            <a:ext cx="2895600" cy="365125"/>
          </a:xfrm>
        </p:spPr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4" name="Rectangle 3"/>
          <p:cNvSpPr/>
          <p:nvPr/>
        </p:nvSpPr>
        <p:spPr>
          <a:xfrm>
            <a:off x="2957192" y="1556792"/>
            <a:ext cx="5955976" cy="471125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u="sng" dirty="0">
                <a:solidFill>
                  <a:schemeClr val="tx1"/>
                </a:solidFill>
                <a:latin typeface="Consolas" pitchFamily="49" charset="0"/>
              </a:rPr>
              <a:t>        """  Constant pressure reactor ‘.</a:t>
            </a:r>
            <a:r>
              <a:rPr lang="en-US" sz="1200" u="sng" dirty="0" err="1">
                <a:solidFill>
                  <a:schemeClr val="tx1"/>
                </a:solidFill>
                <a:latin typeface="Consolas" pitchFamily="49" charset="0"/>
              </a:rPr>
              <a:t>py</a:t>
            </a:r>
            <a:r>
              <a:rPr lang="en-US" sz="1200" u="sng" dirty="0">
                <a:solidFill>
                  <a:schemeClr val="tx1"/>
                </a:solidFill>
                <a:latin typeface="Consolas" pitchFamily="49" charset="0"/>
              </a:rPr>
              <a:t>’ script. """</a:t>
            </a:r>
          </a:p>
          <a:p>
            <a:endParaRPr lang="en-US" sz="1200" dirty="0">
              <a:latin typeface="Consolas" pitchFamily="49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Consolas" pitchFamily="49" charset="0"/>
              </a:rPr>
              <a:t>#Mechanism used for the methane-air mixture</a:t>
            </a:r>
          </a:p>
          <a:p>
            <a:r>
              <a:rPr lang="en-US" sz="1200" dirty="0" err="1">
                <a:solidFill>
                  <a:schemeClr val="tx1"/>
                </a:solidFill>
                <a:latin typeface="Consolas" pitchFamily="49" charset="0"/>
              </a:rPr>
              <a:t>cti</a:t>
            </a:r>
            <a:r>
              <a:rPr lang="en-US" sz="1200" dirty="0">
                <a:solidFill>
                  <a:schemeClr val="tx1"/>
                </a:solidFill>
                <a:latin typeface="Consolas" pitchFamily="49" charset="0"/>
              </a:rPr>
              <a:t> = </a:t>
            </a:r>
            <a:r>
              <a:rPr lang="en-US" sz="1200" dirty="0" err="1">
                <a:solidFill>
                  <a:schemeClr val="tx1"/>
                </a:solidFill>
                <a:latin typeface="Consolas" pitchFamily="49" charset="0"/>
              </a:rPr>
              <a:t>importPhase</a:t>
            </a:r>
            <a:r>
              <a:rPr lang="en-US" sz="1200" dirty="0">
                <a:solidFill>
                  <a:schemeClr val="tx1"/>
                </a:solidFill>
                <a:latin typeface="Consolas" pitchFamily="49" charset="0"/>
              </a:rPr>
              <a:t>('gri30.cti')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itchFamily="49" charset="0"/>
              </a:rPr>
              <a:t>#Set initial conditions</a:t>
            </a:r>
          </a:p>
          <a:p>
            <a:r>
              <a:rPr lang="en-US" sz="1200" dirty="0" err="1">
                <a:solidFill>
                  <a:schemeClr val="tx1"/>
                </a:solidFill>
                <a:latin typeface="Consolas" pitchFamily="49" charset="0"/>
              </a:rPr>
              <a:t>cti.set</a:t>
            </a:r>
            <a:r>
              <a:rPr lang="en-US" sz="1200" dirty="0">
                <a:solidFill>
                  <a:schemeClr val="tx1"/>
                </a:solidFill>
                <a:latin typeface="Consolas" pitchFamily="49" charset="0"/>
              </a:rPr>
              <a:t>(T = 1200, P = 1, X = 'CH4:0.40, O2:1, N2:3.76')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itchFamily="49" charset="0"/>
              </a:rPr>
              <a:t># Create the batch reactor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itchFamily="49" charset="0"/>
              </a:rPr>
              <a:t>r   = Reactor(</a:t>
            </a:r>
            <a:r>
              <a:rPr lang="en-US" sz="1200" dirty="0" err="1">
                <a:solidFill>
                  <a:schemeClr val="tx1"/>
                </a:solidFill>
                <a:latin typeface="Consolas" pitchFamily="49" charset="0"/>
              </a:rPr>
              <a:t>cti</a:t>
            </a:r>
            <a:r>
              <a:rPr lang="en-US" sz="1200" dirty="0">
                <a:solidFill>
                  <a:schemeClr val="tx1"/>
                </a:solidFill>
                <a:latin typeface="Consolas" pitchFamily="49" charset="0"/>
              </a:rPr>
              <a:t>)</a:t>
            </a:r>
          </a:p>
          <a:p>
            <a:endParaRPr lang="en-US" sz="1200" dirty="0">
              <a:solidFill>
                <a:schemeClr val="tx1"/>
              </a:solidFill>
              <a:latin typeface="Consolas" pitchFamily="49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Consolas" pitchFamily="49" charset="0"/>
              </a:rPr>
              <a:t>#Create a reactor for the environment containing air at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itchFamily="49" charset="0"/>
              </a:rPr>
              <a:t>#atmospheric conditions</a:t>
            </a:r>
          </a:p>
          <a:p>
            <a:r>
              <a:rPr lang="en-US" sz="1200" dirty="0" err="1">
                <a:solidFill>
                  <a:schemeClr val="tx1"/>
                </a:solidFill>
                <a:latin typeface="Consolas" pitchFamily="49" charset="0"/>
              </a:rPr>
              <a:t>env</a:t>
            </a:r>
            <a:r>
              <a:rPr lang="en-US" sz="1200" dirty="0">
                <a:solidFill>
                  <a:schemeClr val="tx1"/>
                </a:solidFill>
                <a:latin typeface="Consolas" pitchFamily="49" charset="0"/>
              </a:rPr>
              <a:t> = Reservoir(Air())</a:t>
            </a:r>
          </a:p>
          <a:p>
            <a:endParaRPr lang="en-US" sz="1200" dirty="0">
              <a:solidFill>
                <a:schemeClr val="tx1"/>
              </a:solidFill>
              <a:latin typeface="Consolas" pitchFamily="49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Consolas" pitchFamily="49" charset="0"/>
              </a:rPr>
              <a:t># Define a wall between the reactor and the environment, and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itchFamily="49" charset="0"/>
              </a:rPr>
              <a:t># make it flexible, so that the pressure in the reactor is held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itchFamily="49" charset="0"/>
              </a:rPr>
              <a:t># at the environment pressure.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itchFamily="49" charset="0"/>
              </a:rPr>
              <a:t>w = Wall(</a:t>
            </a:r>
            <a:r>
              <a:rPr lang="en-US" sz="1200" dirty="0" err="1">
                <a:solidFill>
                  <a:schemeClr val="tx1"/>
                </a:solidFill>
                <a:latin typeface="Consolas" pitchFamily="49" charset="0"/>
              </a:rPr>
              <a:t>r,env</a:t>
            </a:r>
            <a:r>
              <a:rPr lang="en-US" sz="1200" dirty="0">
                <a:solidFill>
                  <a:schemeClr val="tx1"/>
                </a:solidFill>
                <a:latin typeface="Consolas" pitchFamily="49" charset="0"/>
              </a:rPr>
              <a:t>)</a:t>
            </a:r>
          </a:p>
          <a:p>
            <a:r>
              <a:rPr lang="en-US" sz="1200" dirty="0" err="1">
                <a:solidFill>
                  <a:schemeClr val="tx1"/>
                </a:solidFill>
                <a:latin typeface="Consolas" pitchFamily="49" charset="0"/>
              </a:rPr>
              <a:t>w.set</a:t>
            </a:r>
            <a:r>
              <a:rPr lang="en-US" sz="1200" dirty="0">
                <a:solidFill>
                  <a:schemeClr val="tx1"/>
                </a:solidFill>
                <a:latin typeface="Consolas" pitchFamily="49" charset="0"/>
              </a:rPr>
              <a:t>(K = 1.0e6) # set expansion parameter</a:t>
            </a:r>
          </a:p>
          <a:p>
            <a:r>
              <a:rPr lang="en-US" sz="1200" dirty="0" err="1">
                <a:solidFill>
                  <a:schemeClr val="tx1"/>
                </a:solidFill>
                <a:latin typeface="Consolas" pitchFamily="49" charset="0"/>
              </a:rPr>
              <a:t>w.set</a:t>
            </a:r>
            <a:r>
              <a:rPr lang="en-US" sz="1200" dirty="0">
                <a:solidFill>
                  <a:schemeClr val="tx1"/>
                </a:solidFill>
                <a:latin typeface="Consolas" pitchFamily="49" charset="0"/>
              </a:rPr>
              <a:t>(A = 1.0)    # set wall area</a:t>
            </a:r>
          </a:p>
          <a:p>
            <a:endParaRPr lang="en-US" sz="1200" dirty="0">
              <a:solidFill>
                <a:schemeClr val="tx1"/>
              </a:solidFill>
              <a:latin typeface="Consolas" pitchFamily="49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Consolas" pitchFamily="49" charset="0"/>
              </a:rPr>
              <a:t># Now create a reactor network consisting of the single batch reactor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itchFamily="49" charset="0"/>
              </a:rPr>
              <a:t># Reason: the only way to advance reactors in time is through a </a:t>
            </a:r>
          </a:p>
          <a:p>
            <a:r>
              <a:rPr lang="en-US" sz="1200" dirty="0" err="1">
                <a:solidFill>
                  <a:schemeClr val="tx1"/>
                </a:solidFill>
                <a:latin typeface="Consolas" pitchFamily="49" charset="0"/>
              </a:rPr>
              <a:t>sim</a:t>
            </a:r>
            <a:r>
              <a:rPr lang="en-US" sz="1200" dirty="0">
                <a:solidFill>
                  <a:schemeClr val="tx1"/>
                </a:solidFill>
                <a:latin typeface="Consolas" pitchFamily="49" charset="0"/>
              </a:rPr>
              <a:t> = </a:t>
            </a:r>
            <a:r>
              <a:rPr lang="en-US" sz="1200" dirty="0" err="1">
                <a:solidFill>
                  <a:schemeClr val="tx1"/>
                </a:solidFill>
                <a:latin typeface="Consolas" pitchFamily="49" charset="0"/>
              </a:rPr>
              <a:t>ReactorNet</a:t>
            </a:r>
            <a:r>
              <a:rPr lang="en-US" sz="1200" dirty="0">
                <a:solidFill>
                  <a:schemeClr val="tx1"/>
                </a:solidFill>
                <a:latin typeface="Consolas" pitchFamily="49" charset="0"/>
              </a:rPr>
              <a:t>([r])</a:t>
            </a:r>
          </a:p>
        </p:txBody>
      </p:sp>
      <p:sp>
        <p:nvSpPr>
          <p:cNvPr id="5" name="Oval 4"/>
          <p:cNvSpPr/>
          <p:nvPr/>
        </p:nvSpPr>
        <p:spPr>
          <a:xfrm>
            <a:off x="2957192" y="4544104"/>
            <a:ext cx="1440160" cy="36004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Oval 5"/>
          <p:cNvSpPr/>
          <p:nvPr/>
        </p:nvSpPr>
        <p:spPr>
          <a:xfrm>
            <a:off x="2957779" y="2916295"/>
            <a:ext cx="1656184" cy="36004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>
            <a:off x="2929867" y="3653952"/>
            <a:ext cx="2016224" cy="36004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01635" y="3187170"/>
            <a:ext cx="2016224" cy="1584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Building blocks</a:t>
            </a:r>
          </a:p>
        </p:txBody>
      </p:sp>
      <p:cxnSp>
        <p:nvCxnSpPr>
          <p:cNvPr id="10" name="Straight Connector 9"/>
          <p:cNvCxnSpPr>
            <a:cxnSpLocks/>
            <a:endCxn id="6" idx="2"/>
          </p:cNvCxnSpPr>
          <p:nvPr/>
        </p:nvCxnSpPr>
        <p:spPr>
          <a:xfrm flipV="1">
            <a:off x="2452549" y="3096315"/>
            <a:ext cx="505230" cy="76868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5" idx="2"/>
          </p:cNvCxnSpPr>
          <p:nvPr/>
        </p:nvCxnSpPr>
        <p:spPr>
          <a:xfrm>
            <a:off x="2381128" y="4256072"/>
            <a:ext cx="576064" cy="46805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  <a:endCxn id="7" idx="2"/>
          </p:cNvCxnSpPr>
          <p:nvPr/>
        </p:nvCxnSpPr>
        <p:spPr>
          <a:xfrm flipV="1">
            <a:off x="2453136" y="3833972"/>
            <a:ext cx="476731" cy="22365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957192" y="2196215"/>
            <a:ext cx="2880320" cy="36004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Straight Connector 16"/>
          <p:cNvCxnSpPr>
            <a:cxnSpLocks/>
            <a:endCxn id="16" idx="2"/>
          </p:cNvCxnSpPr>
          <p:nvPr/>
        </p:nvCxnSpPr>
        <p:spPr>
          <a:xfrm flipV="1">
            <a:off x="2381128" y="2376235"/>
            <a:ext cx="576064" cy="127244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0F0E9B37-A296-984D-A4BC-F8A0F4BB7A90}"/>
              </a:ext>
            </a:extLst>
          </p:cNvPr>
          <p:cNvSpPr txBox="1">
            <a:spLocks/>
          </p:cNvSpPr>
          <p:nvPr/>
        </p:nvSpPr>
        <p:spPr>
          <a:xfrm>
            <a:off x="683568" y="18864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Century Schoolbook" panose="02040604050505020304" pitchFamily="18" charset="0"/>
              </a:rPr>
              <a:t>Practical</a:t>
            </a:r>
            <a:r>
              <a:rPr lang="fr-FR" dirty="0">
                <a:latin typeface="Century Schoolbook" panose="02040604050505020304" pitchFamily="18" charset="0"/>
              </a:rPr>
              <a:t> use</a:t>
            </a:r>
          </a:p>
          <a:p>
            <a:r>
              <a:rPr lang="fr-FR" sz="2200" i="1" dirty="0">
                <a:latin typeface="Century Schoolbook" panose="02040604050505020304" pitchFamily="18" charset="0"/>
              </a:rPr>
              <a:t>Script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DBDA7-1239-5D4E-867A-038130B0A0AA}"/>
              </a:ext>
            </a:extLst>
          </p:cNvPr>
          <p:cNvSpPr/>
          <p:nvPr/>
        </p:nvSpPr>
        <p:spPr>
          <a:xfrm>
            <a:off x="1393164" y="1089358"/>
            <a:ext cx="6008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b="1" dirty="0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The constant pressure batch </a:t>
            </a:r>
            <a:r>
              <a:rPr lang="fr-FR" sz="2400" b="1" dirty="0" err="1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reactor</a:t>
            </a:r>
            <a:endParaRPr lang="fr-FR" sz="2400" b="1" dirty="0">
              <a:solidFill>
                <a:sysClr val="windowText" lastClr="00000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B540AE-EB26-7C42-B636-6273CDCB70B4}"/>
              </a:ext>
            </a:extLst>
          </p:cNvPr>
          <p:cNvSpPr/>
          <p:nvPr/>
        </p:nvSpPr>
        <p:spPr>
          <a:xfrm>
            <a:off x="-14513" y="1794005"/>
            <a:ext cx="24464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fr-FR" i="1" dirty="0" err="1">
                <a:latin typeface="Century Schoolbook" panose="02040604050505020304" pitchFamily="18" charset="0"/>
              </a:rPr>
              <a:t>What</a:t>
            </a:r>
            <a:r>
              <a:rPr lang="fr-FR" i="1" dirty="0">
                <a:latin typeface="Century Schoolbook" panose="02040604050505020304" pitchFamily="18" charset="0"/>
              </a:rPr>
              <a:t> </a:t>
            </a:r>
            <a:r>
              <a:rPr lang="fr-FR" i="1" dirty="0" err="1">
                <a:latin typeface="Century Schoolbook" panose="02040604050505020304" pitchFamily="18" charset="0"/>
              </a:rPr>
              <a:t>does</a:t>
            </a:r>
            <a:r>
              <a:rPr lang="fr-FR" i="1" dirty="0">
                <a:latin typeface="Century Schoolbook" panose="02040604050505020304" pitchFamily="18" charset="0"/>
              </a:rPr>
              <a:t> </a:t>
            </a:r>
          </a:p>
          <a:p>
            <a:pPr algn="ctr">
              <a:buNone/>
            </a:pPr>
            <a:r>
              <a:rPr lang="fr-FR" i="1" dirty="0" err="1">
                <a:latin typeface="Century Schoolbook" panose="02040604050505020304" pitchFamily="18" charset="0"/>
              </a:rPr>
              <a:t>it</a:t>
            </a:r>
            <a:r>
              <a:rPr lang="fr-FR" i="1" dirty="0">
                <a:latin typeface="Century Schoolbook" panose="02040604050505020304" pitchFamily="18" charset="0"/>
              </a:rPr>
              <a:t> look </a:t>
            </a:r>
            <a:r>
              <a:rPr lang="fr-FR" i="1" dirty="0" err="1">
                <a:latin typeface="Century Schoolbook" panose="02040604050505020304" pitchFamily="18" charset="0"/>
              </a:rPr>
              <a:t>like</a:t>
            </a:r>
            <a:r>
              <a:rPr lang="fr-FR" i="1" dirty="0">
                <a:latin typeface="Century Schoolbook" panose="02040604050505020304" pitchFamily="18" charset="0"/>
              </a:rPr>
              <a:t>, </a:t>
            </a:r>
          </a:p>
          <a:p>
            <a:pPr algn="ctr">
              <a:buNone/>
            </a:pPr>
            <a:r>
              <a:rPr lang="fr-FR" i="1" dirty="0">
                <a:latin typeface="Century Schoolbook" panose="02040604050505020304" pitchFamily="18" charset="0"/>
              </a:rPr>
              <a:t>« program-</a:t>
            </a:r>
            <a:r>
              <a:rPr lang="fr-FR" i="1" dirty="0" err="1">
                <a:latin typeface="Century Schoolbook" panose="02040604050505020304" pitchFamily="18" charset="0"/>
              </a:rPr>
              <a:t>wise</a:t>
            </a:r>
            <a:r>
              <a:rPr lang="fr-FR" i="1" dirty="0">
                <a:latin typeface="Century Schoolbook" panose="02040604050505020304" pitchFamily="18" charset="0"/>
              </a:rPr>
              <a:t> » ?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ACC0267-FAF2-1E4B-95AC-CD05E96B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51</a:t>
            </a:fld>
            <a:endParaRPr lang="fr-FR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</p:spPr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pic>
        <p:nvPicPr>
          <p:cNvPr id="9" name="Image 8" descr="Screenshot-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251" y="1664651"/>
            <a:ext cx="6552728" cy="46008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468CDD-3A98-2C40-A92D-E6733EEF37E9}"/>
              </a:ext>
            </a:extLst>
          </p:cNvPr>
          <p:cNvSpPr/>
          <p:nvPr/>
        </p:nvSpPr>
        <p:spPr>
          <a:xfrm>
            <a:off x="0" y="2060848"/>
            <a:ext cx="20803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fr-FR" sz="2000" i="1" dirty="0" err="1">
                <a:latin typeface="Century Schoolbook" panose="02040604050505020304" pitchFamily="18" charset="0"/>
              </a:rPr>
              <a:t>What</a:t>
            </a:r>
            <a:r>
              <a:rPr lang="fr-FR" sz="2000" i="1" dirty="0">
                <a:latin typeface="Century Schoolbook" panose="02040604050505020304" pitchFamily="18" charset="0"/>
              </a:rPr>
              <a:t> </a:t>
            </a:r>
            <a:r>
              <a:rPr lang="fr-FR" sz="2000" i="1" dirty="0" err="1">
                <a:latin typeface="Century Schoolbook" panose="02040604050505020304" pitchFamily="18" charset="0"/>
              </a:rPr>
              <a:t>will</a:t>
            </a:r>
            <a:r>
              <a:rPr lang="fr-FR" sz="2000" i="1" dirty="0">
                <a:latin typeface="Century Schoolbook" panose="02040604050505020304" pitchFamily="18" charset="0"/>
              </a:rPr>
              <a:t> </a:t>
            </a:r>
          </a:p>
          <a:p>
            <a:pPr algn="ctr">
              <a:buNone/>
            </a:pPr>
            <a:r>
              <a:rPr lang="fr-FR" sz="2000" i="1" dirty="0" err="1">
                <a:latin typeface="Century Schoolbook" panose="02040604050505020304" pitchFamily="18" charset="0"/>
              </a:rPr>
              <a:t>you</a:t>
            </a:r>
            <a:r>
              <a:rPr lang="fr-FR" sz="2000" i="1" dirty="0">
                <a:latin typeface="Century Schoolbook" panose="02040604050505020304" pitchFamily="18" charset="0"/>
              </a:rPr>
              <a:t> observe 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8040C5-E548-B040-AE3C-215CE9AAC144}"/>
              </a:ext>
            </a:extLst>
          </p:cNvPr>
          <p:cNvSpPr/>
          <p:nvPr/>
        </p:nvSpPr>
        <p:spPr>
          <a:xfrm>
            <a:off x="1393164" y="1089358"/>
            <a:ext cx="6008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b="1" dirty="0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The constant pressure batch </a:t>
            </a:r>
            <a:r>
              <a:rPr lang="fr-FR" sz="2400" b="1" dirty="0" err="1">
                <a:solidFill>
                  <a:sysClr val="windowText" lastClr="000000"/>
                </a:solidFill>
                <a:latin typeface="Century Schoolbook" panose="02040604050505020304" pitchFamily="18" charset="0"/>
              </a:rPr>
              <a:t>reactor</a:t>
            </a:r>
            <a:endParaRPr lang="fr-FR" sz="2400" b="1" dirty="0">
              <a:solidFill>
                <a:sysClr val="windowText" lastClr="00000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8D1E690-BFCF-404F-A77D-ABE5F4453AEF}"/>
              </a:ext>
            </a:extLst>
          </p:cNvPr>
          <p:cNvSpPr txBox="1">
            <a:spLocks/>
          </p:cNvSpPr>
          <p:nvPr/>
        </p:nvSpPr>
        <p:spPr>
          <a:xfrm>
            <a:off x="683568" y="18864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Century Schoolbook" panose="02040604050505020304" pitchFamily="18" charset="0"/>
              </a:rPr>
              <a:t>Practical</a:t>
            </a:r>
            <a:r>
              <a:rPr lang="fr-FR" dirty="0">
                <a:latin typeface="Century Schoolbook" panose="02040604050505020304" pitchFamily="18" charset="0"/>
              </a:rPr>
              <a:t> use</a:t>
            </a:r>
          </a:p>
          <a:p>
            <a:r>
              <a:rPr lang="fr-FR" sz="2200" i="1" dirty="0">
                <a:latin typeface="Century Schoolbook" panose="02040604050505020304" pitchFamily="18" charset="0"/>
              </a:rPr>
              <a:t>Script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9CB3D7D-C9CD-0641-8D5A-F5383DCBD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28494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5473"/>
            <a:ext cx="8686800" cy="3005615"/>
          </a:xfrm>
        </p:spPr>
        <p:txBody>
          <a:bodyPr>
            <a:normAutofit/>
          </a:bodyPr>
          <a:lstStyle/>
          <a:p>
            <a:pPr lvl="1"/>
            <a:r>
              <a:rPr lang="fr-FR" sz="2200" b="1" dirty="0" err="1">
                <a:solidFill>
                  <a:srgbClr val="77933C"/>
                </a:solidFill>
                <a:latin typeface="Century Schoolbook" panose="02040604050505020304" pitchFamily="18" charset="0"/>
              </a:rPr>
              <a:t>Github</a:t>
            </a:r>
            <a:endParaRPr lang="fr-FR" sz="2200" dirty="0">
              <a:solidFill>
                <a:srgbClr val="77933C"/>
              </a:solidFill>
              <a:latin typeface="Century Schoolbook" panose="02040604050505020304" pitchFamily="18" charset="0"/>
            </a:endParaRPr>
          </a:p>
          <a:p>
            <a:pPr marL="422041" lvl="1" indent="0">
              <a:buNone/>
            </a:pPr>
            <a:r>
              <a:rPr lang="fr-FR" sz="2100" dirty="0">
                <a:solidFill>
                  <a:srgbClr val="77933C"/>
                </a:solidFill>
                <a:latin typeface="Century Schoolbook" panose="02040604050505020304" pitchFamily="18" charset="0"/>
              </a:rPr>
              <a:t>https://</a:t>
            </a:r>
            <a:r>
              <a:rPr lang="fr-FR" sz="2100" dirty="0" err="1">
                <a:solidFill>
                  <a:srgbClr val="77933C"/>
                </a:solidFill>
                <a:latin typeface="Century Schoolbook" panose="02040604050505020304" pitchFamily="18" charset="0"/>
              </a:rPr>
              <a:t>github.com</a:t>
            </a:r>
            <a:r>
              <a:rPr lang="fr-FR" sz="2100" dirty="0">
                <a:solidFill>
                  <a:srgbClr val="77933C"/>
                </a:solidFill>
                <a:latin typeface="Century Schoolbook" panose="02040604050505020304" pitchFamily="18" charset="0"/>
              </a:rPr>
              <a:t>/</a:t>
            </a:r>
            <a:r>
              <a:rPr lang="fr-FR" sz="2100" dirty="0" err="1">
                <a:solidFill>
                  <a:srgbClr val="77933C"/>
                </a:solidFill>
                <a:latin typeface="Century Schoolbook" panose="02040604050505020304" pitchFamily="18" charset="0"/>
              </a:rPr>
              <a:t>Cantera</a:t>
            </a:r>
            <a:r>
              <a:rPr lang="fr-FR" sz="2100" dirty="0">
                <a:solidFill>
                  <a:srgbClr val="77933C"/>
                </a:solidFill>
                <a:latin typeface="Century Schoolbook" panose="02040604050505020304" pitchFamily="18" charset="0"/>
              </a:rPr>
              <a:t>/</a:t>
            </a:r>
            <a:r>
              <a:rPr lang="fr-FR" sz="2100" dirty="0" err="1">
                <a:solidFill>
                  <a:srgbClr val="77933C"/>
                </a:solidFill>
                <a:latin typeface="Century Schoolbook" panose="02040604050505020304" pitchFamily="18" charset="0"/>
              </a:rPr>
              <a:t>cantera</a:t>
            </a:r>
            <a:endParaRPr lang="fr-FR" sz="2100" dirty="0">
              <a:solidFill>
                <a:srgbClr val="77933C"/>
              </a:solidFill>
              <a:latin typeface="Century Schoolbook" panose="02040604050505020304" pitchFamily="18" charset="0"/>
            </a:endParaRPr>
          </a:p>
          <a:p>
            <a:pPr marL="422041" lvl="1" indent="0">
              <a:buNone/>
            </a:pPr>
            <a:endParaRPr lang="fr-FR" sz="2000" dirty="0">
              <a:latin typeface="Century Schoolbook" panose="02040604050505020304" pitchFamily="18" charset="0"/>
            </a:endParaRPr>
          </a:p>
          <a:p>
            <a:pPr lvl="1"/>
            <a:r>
              <a:rPr lang="fr-FR" sz="2200" b="1" dirty="0">
                <a:solidFill>
                  <a:srgbClr val="77933C"/>
                </a:solidFill>
                <a:latin typeface="Century Schoolbook" panose="02040604050505020304" pitchFamily="18" charset="0"/>
              </a:rPr>
              <a:t>Google Groups page for </a:t>
            </a:r>
            <a:r>
              <a:rPr lang="fr-FR" sz="2200" b="1" dirty="0" err="1">
                <a:solidFill>
                  <a:srgbClr val="77933C"/>
                </a:solidFill>
                <a:latin typeface="Century Schoolbook" panose="02040604050505020304" pitchFamily="18" charset="0"/>
              </a:rPr>
              <a:t>Cantera</a:t>
            </a:r>
            <a:endParaRPr lang="fr-FR" sz="2200" dirty="0">
              <a:solidFill>
                <a:srgbClr val="77933C"/>
              </a:solidFill>
              <a:latin typeface="Century Schoolbook" panose="02040604050505020304" pitchFamily="18" charset="0"/>
            </a:endParaRPr>
          </a:p>
          <a:p>
            <a:pPr marL="457200" lvl="1" indent="0">
              <a:buNone/>
            </a:pPr>
            <a:r>
              <a:rPr lang="fr-FR" sz="2000" dirty="0">
                <a:solidFill>
                  <a:srgbClr val="77933C"/>
                </a:solidFill>
                <a:latin typeface="Century Schoolbook" panose="02040604050505020304" pitchFamily="18" charset="0"/>
              </a:rPr>
              <a:t>http://groups.google.com/group/</a:t>
            </a:r>
            <a:r>
              <a:rPr lang="fr-FR" sz="2000" dirty="0" err="1">
                <a:solidFill>
                  <a:srgbClr val="77933C"/>
                </a:solidFill>
                <a:latin typeface="Century Schoolbook" panose="02040604050505020304" pitchFamily="18" charset="0"/>
              </a:rPr>
              <a:t>cantera-users</a:t>
            </a:r>
            <a:r>
              <a:rPr lang="fr-FR" sz="2000" dirty="0">
                <a:solidFill>
                  <a:srgbClr val="77933C"/>
                </a:solidFill>
                <a:latin typeface="Century Schoolbook" panose="02040604050505020304" pitchFamily="18" charset="0"/>
              </a:rPr>
              <a:t>  </a:t>
            </a:r>
            <a:r>
              <a:rPr lang="fr-FR" sz="2000" b="1" i="1" dirty="0">
                <a:solidFill>
                  <a:srgbClr val="77933C"/>
                </a:solidFill>
                <a:latin typeface="Century Schoolbook" panose="02040604050505020304" pitchFamily="18" charset="0"/>
              </a:rPr>
              <a:t> </a:t>
            </a:r>
          </a:p>
          <a:p>
            <a:pPr lvl="1"/>
            <a:endParaRPr lang="fr-FR" sz="2000" b="1" dirty="0">
              <a:latin typeface="Century Schoolbook" panose="02040604050505020304" pitchFamily="18" charset="0"/>
            </a:endParaRPr>
          </a:p>
          <a:p>
            <a:pPr lvl="1"/>
            <a:r>
              <a:rPr lang="fr-FR" sz="2000" b="1" dirty="0" err="1">
                <a:latin typeface="Century Schoolbook" panose="02040604050505020304" pitchFamily="18" charset="0"/>
              </a:rPr>
              <a:t>Cantera</a:t>
            </a:r>
            <a:r>
              <a:rPr lang="fr-FR" sz="2000" b="1" dirty="0">
                <a:latin typeface="Century Schoolbook" panose="02040604050505020304" pitchFamily="18" charset="0"/>
              </a:rPr>
              <a:t> </a:t>
            </a:r>
            <a:r>
              <a:rPr lang="fr-FR" sz="2000" b="1" dirty="0" err="1">
                <a:latin typeface="Century Schoolbook" panose="02040604050505020304" pitchFamily="18" charset="0"/>
              </a:rPr>
              <a:t>SourceForge</a:t>
            </a:r>
            <a:r>
              <a:rPr lang="fr-FR" sz="2000" b="1" dirty="0">
                <a:latin typeface="Century Schoolbook" panose="02040604050505020304" pitchFamily="18" charset="0"/>
              </a:rPr>
              <a:t> Page</a:t>
            </a:r>
            <a:r>
              <a:rPr lang="fr-FR" sz="2000" dirty="0">
                <a:latin typeface="Century Schoolbook" panose="02040604050505020304" pitchFamily="18" charset="0"/>
              </a:rPr>
              <a:t> </a:t>
            </a:r>
            <a:r>
              <a:rPr lang="fr-FR" sz="2000" dirty="0">
                <a:latin typeface="Century Schoolbook" panose="02040604050505020304" pitchFamily="18" charset="0"/>
                <a:hlinkClick r:id="rId2"/>
              </a:rPr>
              <a:t>http://sourceforge.net/projects/cantera/files/</a:t>
            </a:r>
            <a:endParaRPr lang="fr-FR" sz="2000" dirty="0">
              <a:latin typeface="Century Schoolbook" panose="020406040505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91D597F-B35E-9E48-B1F6-AD3CD128ED08}"/>
              </a:ext>
            </a:extLst>
          </p:cNvPr>
          <p:cNvSpPr txBox="1">
            <a:spLocks/>
          </p:cNvSpPr>
          <p:nvPr/>
        </p:nvSpPr>
        <p:spPr>
          <a:xfrm>
            <a:off x="683568" y="18864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Century Schoolbook" panose="02040604050505020304" pitchFamily="18" charset="0"/>
              </a:rPr>
              <a:t>Practical</a:t>
            </a:r>
            <a:r>
              <a:rPr lang="fr-FR" dirty="0">
                <a:latin typeface="Century Schoolbook" panose="02040604050505020304" pitchFamily="18" charset="0"/>
              </a:rPr>
              <a:t> use</a:t>
            </a:r>
          </a:p>
          <a:p>
            <a:r>
              <a:rPr lang="fr-FR" sz="2200" i="1" dirty="0" err="1">
                <a:latin typeface="Century Schoolbook" panose="02040604050505020304" pitchFamily="18" charset="0"/>
              </a:rPr>
              <a:t>Helpful</a:t>
            </a:r>
            <a:r>
              <a:rPr lang="fr-FR" sz="2200" i="1" dirty="0">
                <a:latin typeface="Century Schoolbook" panose="02040604050505020304" pitchFamily="18" charset="0"/>
              </a:rPr>
              <a:t> links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BD3CE5-C543-154C-A394-8D03B8112C8C}"/>
              </a:ext>
            </a:extLst>
          </p:cNvPr>
          <p:cNvSpPr/>
          <p:nvPr/>
        </p:nvSpPr>
        <p:spPr>
          <a:xfrm>
            <a:off x="1259632" y="4496088"/>
            <a:ext cx="60121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2041" lvl="1" indent="0" algn="ctr">
              <a:buNone/>
            </a:pPr>
            <a:r>
              <a:rPr lang="fr-FR" sz="2000" dirty="0">
                <a:latin typeface="Century Schoolbook" panose="02040604050505020304" pitchFamily="18" charset="0"/>
              </a:rPr>
              <a:t>To </a:t>
            </a:r>
            <a:r>
              <a:rPr lang="fr-FR" sz="2000" dirty="0" err="1">
                <a:latin typeface="Century Schoolbook" panose="02040604050505020304" pitchFamily="18" charset="0"/>
              </a:rPr>
              <a:t>download</a:t>
            </a:r>
            <a:r>
              <a:rPr lang="fr-FR" sz="2000" dirty="0">
                <a:latin typeface="Century Schoolbook" panose="02040604050505020304" pitchFamily="18" charset="0"/>
              </a:rPr>
              <a:t> all </a:t>
            </a:r>
            <a:r>
              <a:rPr lang="fr-FR" sz="2000" dirty="0" err="1">
                <a:latin typeface="Century Schoolbook" panose="02040604050505020304" pitchFamily="18" charset="0"/>
              </a:rPr>
              <a:t>Cantera</a:t>
            </a:r>
            <a:r>
              <a:rPr lang="fr-FR" sz="2000" dirty="0">
                <a:latin typeface="Century Schoolbook" panose="02040604050505020304" pitchFamily="18" charset="0"/>
              </a:rPr>
              <a:t> versions, source code or (Windows) </a:t>
            </a:r>
            <a:r>
              <a:rPr lang="fr-FR" sz="2000" dirty="0" err="1">
                <a:latin typeface="Century Schoolbook" panose="02040604050505020304" pitchFamily="18" charset="0"/>
              </a:rPr>
              <a:t>binaries</a:t>
            </a:r>
            <a:r>
              <a:rPr lang="fr-FR" sz="2000" dirty="0">
                <a:latin typeface="Century Schoolbook" panose="02040604050505020304" pitchFamily="18" charset="0"/>
              </a:rPr>
              <a:t> and </a:t>
            </a:r>
            <a:r>
              <a:rPr lang="fr-FR" sz="2000" dirty="0" err="1">
                <a:latin typeface="Century Schoolbook" panose="02040604050505020304" pitchFamily="18" charset="0"/>
              </a:rPr>
              <a:t>find</a:t>
            </a:r>
            <a:r>
              <a:rPr lang="fr-FR" sz="2000" dirty="0">
                <a:latin typeface="Century Schoolbook" panose="02040604050505020304" pitchFamily="18" charset="0"/>
              </a:rPr>
              <a:t> more documentation.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4CE0F36-B2D6-3C4A-B64C-777650A7E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53</a:t>
            </a:fld>
            <a:endParaRPr lang="fr-FR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A5F3AED-A318-6442-91F3-EA9CD9E2A6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02"/>
          <a:stretch/>
        </p:blipFill>
        <p:spPr>
          <a:xfrm>
            <a:off x="122129" y="1552478"/>
            <a:ext cx="8878300" cy="226196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446" y="1006283"/>
            <a:ext cx="8856984" cy="51164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x-none" sz="2200" b="1" dirty="0">
                <a:solidFill>
                  <a:srgbClr val="77933C"/>
                </a:solidFill>
                <a:latin typeface="Century Schoolbook" panose="02040604050505020304" pitchFamily="18" charset="0"/>
              </a:rPr>
              <a:t>CERFACS CANTERA website </a:t>
            </a:r>
            <a:r>
              <a:rPr lang="x-none" sz="2200" b="1">
                <a:solidFill>
                  <a:srgbClr val="77933C"/>
                </a:solidFill>
                <a:latin typeface="Century Schoolbook" panose="02040604050505020304" pitchFamily="18" charset="0"/>
              </a:rPr>
              <a:t>: </a:t>
            </a:r>
            <a:r>
              <a:rPr lang="fr-FR" sz="2200" b="1" dirty="0">
                <a:solidFill>
                  <a:srgbClr val="77933C"/>
                </a:solidFill>
                <a:latin typeface="Century Schoolbook" panose="02040604050505020304" pitchFamily="18" charset="0"/>
                <a:hlinkClick r:id="rId3"/>
              </a:rPr>
              <a:t>https://chemistry.cerfacs.fr</a:t>
            </a:r>
            <a:endParaRPr lang="fr-FR" sz="2200" b="1" dirty="0">
              <a:solidFill>
                <a:srgbClr val="77933C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E56802D-4842-D640-ABFE-CB563651E838}"/>
              </a:ext>
            </a:extLst>
          </p:cNvPr>
          <p:cNvSpPr txBox="1"/>
          <p:nvPr/>
        </p:nvSpPr>
        <p:spPr>
          <a:xfrm>
            <a:off x="1" y="4004796"/>
            <a:ext cx="914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entury Schoolbook" panose="02040604050505020304" pitchFamily="18" charset="0"/>
              </a:rPr>
              <a:t>CERFACS knowledge and experience in chemistry for CFD in one website !!!</a:t>
            </a:r>
          </a:p>
          <a:p>
            <a:endParaRPr lang="en-GB" dirty="0">
              <a:latin typeface="Century Schoolbook" panose="02040604050505020304" pitchFamily="18" charset="0"/>
            </a:endParaRPr>
          </a:p>
          <a:p>
            <a:r>
              <a:rPr lang="en-GB" dirty="0">
                <a:latin typeface="Century Schoolbook" panose="02040604050505020304" pitchFamily="18" charset="0"/>
              </a:rPr>
              <a:t>- </a:t>
            </a:r>
            <a:r>
              <a:rPr lang="en-GB" b="1" i="1" dirty="0">
                <a:latin typeface="Century Schoolbook" panose="02040604050505020304" pitchFamily="18" charset="0"/>
              </a:rPr>
              <a:t>Chemical database </a:t>
            </a:r>
            <a:r>
              <a:rPr lang="en-GB" dirty="0">
                <a:latin typeface="Century Schoolbook" panose="02040604050505020304" pitchFamily="18" charset="0"/>
              </a:rPr>
              <a:t>: Detailed, reduced and global kinetics mechanisms</a:t>
            </a:r>
          </a:p>
          <a:p>
            <a:r>
              <a:rPr lang="en-GB" dirty="0">
                <a:latin typeface="Century Schoolbook" panose="02040604050505020304" pitchFamily="18" charset="0"/>
              </a:rPr>
              <a:t>- </a:t>
            </a:r>
            <a:r>
              <a:rPr lang="en-GB" b="1" i="1" dirty="0">
                <a:latin typeface="Century Schoolbook" panose="02040604050505020304" pitchFamily="18" charset="0"/>
              </a:rPr>
              <a:t>Cantera</a:t>
            </a:r>
            <a:r>
              <a:rPr lang="en-GB" dirty="0">
                <a:latin typeface="Century Schoolbook" panose="02040604050505020304" pitchFamily="18" charset="0"/>
              </a:rPr>
              <a:t> :  CERFACS’ version with installation walkthrough, scripts and tutorials</a:t>
            </a:r>
          </a:p>
          <a:p>
            <a:r>
              <a:rPr lang="en-GB" dirty="0">
                <a:latin typeface="Century Schoolbook" panose="02040604050505020304" pitchFamily="18" charset="0"/>
              </a:rPr>
              <a:t>- </a:t>
            </a:r>
            <a:r>
              <a:rPr lang="en-GB" b="1" i="1" dirty="0">
                <a:latin typeface="Century Schoolbook" panose="02040604050505020304" pitchFamily="18" charset="0"/>
              </a:rPr>
              <a:t>Private documentation </a:t>
            </a:r>
            <a:r>
              <a:rPr lang="en-GB" dirty="0">
                <a:latin typeface="Century Schoolbook" panose="02040604050505020304" pitchFamily="18" charset="0"/>
              </a:rPr>
              <a:t>: ARCANE, AVBP</a:t>
            </a:r>
          </a:p>
          <a:p>
            <a:r>
              <a:rPr lang="en-GB" dirty="0">
                <a:latin typeface="Century Schoolbook" panose="02040604050505020304" pitchFamily="18" charset="0"/>
              </a:rPr>
              <a:t>- </a:t>
            </a:r>
            <a:r>
              <a:rPr lang="en-GB" b="1" i="1" dirty="0">
                <a:latin typeface="Century Schoolbook" panose="02040604050505020304" pitchFamily="18" charset="0"/>
              </a:rPr>
              <a:t>Events</a:t>
            </a:r>
            <a:r>
              <a:rPr lang="en-GB" dirty="0">
                <a:latin typeface="Century Schoolbook" panose="02040604050505020304" pitchFamily="18" charset="0"/>
              </a:rPr>
              <a:t> : such as this training</a:t>
            </a:r>
          </a:p>
          <a:p>
            <a:r>
              <a:rPr lang="en-GB" dirty="0">
                <a:latin typeface="Century Schoolbook" panose="02040604050505020304" pitchFamily="18" charset="0"/>
              </a:rPr>
              <a:t>- </a:t>
            </a:r>
            <a:r>
              <a:rPr lang="en-GB" b="1" i="1" dirty="0">
                <a:latin typeface="Century Schoolbook" panose="02040604050505020304" pitchFamily="18" charset="0"/>
              </a:rPr>
              <a:t>CFD gallery </a:t>
            </a:r>
            <a:r>
              <a:rPr lang="en-GB" dirty="0">
                <a:latin typeface="Century Schoolbook" panose="02040604050505020304" pitchFamily="18" charset="0"/>
              </a:rPr>
              <a:t>: nice pictures with great chemistry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FC0B8E-CBE2-8B45-9857-173FA7073016}"/>
              </a:ext>
            </a:extLst>
          </p:cNvPr>
          <p:cNvSpPr txBox="1">
            <a:spLocks/>
          </p:cNvSpPr>
          <p:nvPr/>
        </p:nvSpPr>
        <p:spPr>
          <a:xfrm>
            <a:off x="683568" y="18864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Century Schoolbook" panose="02040604050505020304" pitchFamily="18" charset="0"/>
              </a:rPr>
              <a:t>Practical</a:t>
            </a:r>
            <a:r>
              <a:rPr lang="fr-FR" dirty="0">
                <a:latin typeface="Century Schoolbook" panose="02040604050505020304" pitchFamily="18" charset="0"/>
              </a:rPr>
              <a:t> use</a:t>
            </a:r>
          </a:p>
          <a:p>
            <a:r>
              <a:rPr lang="fr-FR" sz="2200" i="1" dirty="0" err="1">
                <a:latin typeface="Century Schoolbook" panose="02040604050505020304" pitchFamily="18" charset="0"/>
              </a:rPr>
              <a:t>Helpful</a:t>
            </a:r>
            <a:r>
              <a:rPr lang="fr-FR" sz="2200" i="1" dirty="0">
                <a:latin typeface="Century Schoolbook" panose="02040604050505020304" pitchFamily="18" charset="0"/>
              </a:rPr>
              <a:t> links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B80A733-B96A-104C-B512-EB9F2E55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1339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8864" y="116632"/>
            <a:ext cx="8229600" cy="1143000"/>
          </a:xfrm>
          <a:noFill/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GB" sz="3200" dirty="0">
                <a:latin typeface="Century Schoolbook" panose="02040604050505020304" pitchFamily="18" charset="0"/>
              </a:rPr>
              <a:t>Content of the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1944216"/>
          </a:xfrm>
        </p:spPr>
        <p:txBody>
          <a:bodyPr>
            <a:normAutofit/>
          </a:bodyPr>
          <a:lstStyle/>
          <a:p>
            <a:pPr marL="571500" indent="-571500">
              <a:buClr>
                <a:schemeClr val="tx1"/>
              </a:buClr>
              <a:buSzPct val="100000"/>
              <a:buFont typeface="+mj-lt"/>
              <a:buAutoNum type="romanUcPeriod"/>
            </a:pPr>
            <a:r>
              <a:rPr lang="en-GB" dirty="0">
                <a:latin typeface="Century Schoolbook" panose="02040604050505020304" pitchFamily="18" charset="0"/>
              </a:rPr>
              <a:t>Presentation of CANTERA</a:t>
            </a:r>
          </a:p>
          <a:p>
            <a:pPr marL="571500" indent="-571500">
              <a:buClr>
                <a:schemeClr val="tx1"/>
              </a:buClr>
              <a:buSzPct val="100000"/>
              <a:buFont typeface="+mj-lt"/>
              <a:buAutoNum type="romanUcPeriod"/>
            </a:pPr>
            <a:r>
              <a:rPr lang="en-GB" dirty="0">
                <a:latin typeface="Century Schoolbook" panose="02040604050505020304" pitchFamily="18" charset="0"/>
              </a:rPr>
              <a:t>Governing equations and numerical methods</a:t>
            </a:r>
          </a:p>
          <a:p>
            <a:pPr marL="571500" indent="-571500">
              <a:buClr>
                <a:schemeClr val="tx1"/>
              </a:buClr>
              <a:buSzPct val="100000"/>
              <a:buFont typeface="+mj-lt"/>
              <a:buAutoNum type="romanUcPeriod"/>
            </a:pPr>
            <a:r>
              <a:rPr lang="en-GB" dirty="0">
                <a:latin typeface="Century Schoolbook" panose="02040604050505020304" pitchFamily="18" charset="0"/>
              </a:rPr>
              <a:t>Practical use</a:t>
            </a:r>
          </a:p>
          <a:p>
            <a:pPr marL="571500" indent="-571500">
              <a:buClr>
                <a:schemeClr val="tx1"/>
              </a:buClr>
              <a:buSzPct val="100000"/>
              <a:buFont typeface="+mj-lt"/>
              <a:buAutoNum type="romanUcPeriod"/>
            </a:pPr>
            <a:r>
              <a:rPr lang="en-GB" b="1" dirty="0">
                <a:latin typeface="Century Schoolbook" panose="02040604050505020304" pitchFamily="18" charset="0"/>
              </a:rPr>
              <a:t>Installation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</p:spPr>
        <p:txBody>
          <a:bodyPr/>
          <a:lstStyle/>
          <a:p>
            <a:r>
              <a:rPr lang="fr-FR"/>
              <a:t>Jonathan WIRTZ, Théo OGIER - PhD CERFACS</a:t>
            </a: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07E507-0845-224D-A9A8-66368498B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05590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fr-FR" dirty="0" err="1">
                <a:latin typeface="Century Schoolbook" panose="02040604050505020304" pitchFamily="18" charset="0"/>
              </a:rPr>
              <a:t>Installing</a:t>
            </a:r>
            <a:r>
              <a:rPr lang="fr-FR" dirty="0">
                <a:latin typeface="Century Schoolbook" panose="02040604050505020304" pitchFamily="18" charset="0"/>
              </a:rPr>
              <a:t> CANTERA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892" y="5319043"/>
            <a:ext cx="4752216" cy="50405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000" dirty="0">
                <a:latin typeface="Century Schoolbook" panose="02040604050505020304" pitchFamily="18" charset="0"/>
              </a:rPr>
              <a:t>The current version is Cantera 2.4.0.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8F2817-7030-4C41-878D-5BADEA1E538B}"/>
              </a:ext>
            </a:extLst>
          </p:cNvPr>
          <p:cNvSpPr/>
          <p:nvPr/>
        </p:nvSpPr>
        <p:spPr>
          <a:xfrm>
            <a:off x="2839988" y="1334249"/>
            <a:ext cx="3464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b="1" dirty="0">
                <a:latin typeface="Century Schoolbook" panose="02040604050505020304" pitchFamily="18" charset="0"/>
              </a:rPr>
              <a:t>Official versions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6FE590-4BA6-6949-84BA-F54D8B975180}"/>
              </a:ext>
            </a:extLst>
          </p:cNvPr>
          <p:cNvSpPr/>
          <p:nvPr/>
        </p:nvSpPr>
        <p:spPr>
          <a:xfrm>
            <a:off x="675184" y="2494668"/>
            <a:ext cx="77936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entury Schoolbook" panose="02040604050505020304" pitchFamily="18" charset="0"/>
              </a:rPr>
              <a:t>You can install CANTERA on both LINUX, Windows and Mac.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F82CE6-0D87-8641-86C7-7A68B6796407}"/>
              </a:ext>
            </a:extLst>
          </p:cNvPr>
          <p:cNvSpPr/>
          <p:nvPr/>
        </p:nvSpPr>
        <p:spPr>
          <a:xfrm>
            <a:off x="684952" y="3671330"/>
            <a:ext cx="77768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entury Schoolbook" panose="02040604050505020304" pitchFamily="18" charset="0"/>
              </a:rPr>
              <a:t>To install the official version, instructions can be found here</a:t>
            </a:r>
          </a:p>
          <a:p>
            <a:pPr algn="ctr"/>
            <a:r>
              <a:rPr lang="en-US" sz="2000" u="sng" dirty="0">
                <a:solidFill>
                  <a:srgbClr val="0000FF"/>
                </a:solidFill>
                <a:latin typeface="Century Schoolbook" panose="02040604050505020304" pitchFamily="18" charset="0"/>
                <a:hlinkClick r:id="rId2"/>
              </a:rPr>
              <a:t>https://cantera.org/install/index.html</a:t>
            </a:r>
            <a:endParaRPr lang="en-US" sz="2000" u="sng" dirty="0">
              <a:solidFill>
                <a:srgbClr val="0000FF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9DDEC3-4364-C44C-BA93-CE085EE9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815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fr-FR" dirty="0" err="1">
                <a:latin typeface="Century Schoolbook" panose="02040604050505020304" pitchFamily="18" charset="0"/>
              </a:rPr>
              <a:t>Installing</a:t>
            </a:r>
            <a:r>
              <a:rPr lang="fr-FR" dirty="0">
                <a:latin typeface="Century Schoolbook" panose="02040604050505020304" pitchFamily="18" charset="0"/>
              </a:rPr>
              <a:t> CANTERA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4669650"/>
            <a:ext cx="7166534" cy="8640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Century Schoolbook" panose="02040604050505020304" pitchFamily="18" charset="0"/>
              </a:rPr>
              <a:t>From outside, you can get them from :</a:t>
            </a:r>
          </a:p>
          <a:p>
            <a:pPr marL="0" indent="0" algn="ctr">
              <a:buNone/>
            </a:pPr>
            <a:r>
              <a:rPr lang="en-US" sz="2000" dirty="0">
                <a:latin typeface="Century Schoolbook" panose="02040604050505020304" pitchFamily="18" charset="0"/>
                <a:hlinkClick r:id="rId2"/>
              </a:rPr>
              <a:t>https://chemistry.cerfacs.fr/en/cantera-installation/</a:t>
            </a:r>
            <a:endParaRPr lang="en-US" sz="2000" dirty="0"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ABBEC0C-8975-F741-82EA-838825569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" b="8227"/>
          <a:stretch/>
        </p:blipFill>
        <p:spPr>
          <a:xfrm>
            <a:off x="384007" y="3360102"/>
            <a:ext cx="8172400" cy="2880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7122FD-188F-7A48-9A62-0718F9851CE9}"/>
              </a:ext>
            </a:extLst>
          </p:cNvPr>
          <p:cNvSpPr/>
          <p:nvPr/>
        </p:nvSpPr>
        <p:spPr>
          <a:xfrm>
            <a:off x="2469388" y="1283195"/>
            <a:ext cx="3751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6531" lvl="0" indent="-316531" defTabSz="422041">
              <a:spcBef>
                <a:spcPct val="20000"/>
              </a:spcBef>
              <a:buClr>
                <a:srgbClr val="4F81BD">
                  <a:lumMod val="75000"/>
                </a:srgbClr>
              </a:buClr>
              <a:buSzPct val="75000"/>
            </a:pPr>
            <a:r>
              <a:rPr lang="en-US" sz="2800" b="1" dirty="0">
                <a:solidFill>
                  <a:prstClr val="black"/>
                </a:solidFill>
                <a:latin typeface="Century Schoolbook" panose="02040604050505020304" pitchFamily="18" charset="0"/>
              </a:rPr>
              <a:t>CERFACS versions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91AB5E-1B47-BC4B-A49E-4839F7CA9834}"/>
              </a:ext>
            </a:extLst>
          </p:cNvPr>
          <p:cNvSpPr/>
          <p:nvPr/>
        </p:nvSpPr>
        <p:spPr>
          <a:xfrm>
            <a:off x="1672809" y="2800007"/>
            <a:ext cx="57983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entury Schoolbook" panose="02040604050505020304" pitchFamily="18" charset="0"/>
              </a:rPr>
              <a:t>If you are from CERFACS get the sources with </a:t>
            </a:r>
            <a:endParaRPr lang="en-GB" sz="2000" dirty="0">
              <a:latin typeface="Century Schoolbook" panose="020406040505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7B5250-84AC-BD4B-950F-C59C8F586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0902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fr-FR" dirty="0" err="1">
                <a:latin typeface="Century Schoolbook" panose="02040604050505020304" pitchFamily="18" charset="0"/>
              </a:rPr>
              <a:t>Installing</a:t>
            </a:r>
            <a:r>
              <a:rPr lang="fr-FR" dirty="0">
                <a:latin typeface="Century Schoolbook" panose="02040604050505020304" pitchFamily="18" charset="0"/>
              </a:rPr>
              <a:t> CANTERA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19" y="1844824"/>
            <a:ext cx="8435280" cy="10081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>
                <a:latin typeface="Century Schoolbook" panose="02040604050505020304" pitchFamily="18" charset="0"/>
              </a:rPr>
              <a:t>The </a:t>
            </a:r>
            <a:r>
              <a:rPr lang="fr-FR" dirty="0" err="1">
                <a:latin typeface="Century Schoolbook" panose="02040604050505020304" pitchFamily="18" charset="0"/>
              </a:rPr>
              <a:t>advised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dirty="0" err="1">
                <a:latin typeface="Century Schoolbook" panose="02040604050505020304" pitchFamily="18" charset="0"/>
              </a:rPr>
              <a:t>procedure</a:t>
            </a:r>
            <a:r>
              <a:rPr lang="fr-FR" dirty="0">
                <a:latin typeface="Century Schoolbook" panose="02040604050505020304" pitchFamily="18" charset="0"/>
              </a:rPr>
              <a:t> for a local installation of the CERFACS </a:t>
            </a:r>
            <a:r>
              <a:rPr lang="fr-FR" dirty="0" err="1">
                <a:latin typeface="Century Schoolbook" panose="02040604050505020304" pitchFamily="18" charset="0"/>
              </a:rPr>
              <a:t>Cantera</a:t>
            </a:r>
            <a:r>
              <a:rPr lang="fr-FR" dirty="0">
                <a:latin typeface="Century Schoolbook" panose="02040604050505020304" pitchFamily="18" charset="0"/>
              </a:rPr>
              <a:t> version </a:t>
            </a:r>
            <a:r>
              <a:rPr lang="fr-FR" dirty="0" err="1">
                <a:latin typeface="Century Schoolbook" panose="02040604050505020304" pitchFamily="18" charset="0"/>
              </a:rPr>
              <a:t>is</a:t>
            </a:r>
            <a:endParaRPr lang="fr-FR" dirty="0"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BF18C1E-1FC5-1E42-B33D-5149C2578917}"/>
              </a:ext>
            </a:extLst>
          </p:cNvPr>
          <p:cNvSpPr txBox="1"/>
          <p:nvPr/>
        </p:nvSpPr>
        <p:spPr>
          <a:xfrm>
            <a:off x="251519" y="4479017"/>
            <a:ext cx="855622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latin typeface="Century Schoolbook" panose="02040604050505020304" pitchFamily="18" charset="0"/>
              </a:rPr>
              <a:t>The script is only valid for NFS machines installation and Mac OSX installation.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E87CE3C-E62B-A84A-868C-974932A13D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9"/>
          <a:stretch/>
        </p:blipFill>
        <p:spPr>
          <a:xfrm>
            <a:off x="651028" y="2887022"/>
            <a:ext cx="7757203" cy="685994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E15B5B-FD65-C344-8A0E-C92A9B3C4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33014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35D74A-586C-714A-B9D1-D59F44A2D9CE}"/>
              </a:ext>
            </a:extLst>
          </p:cNvPr>
          <p:cNvSpPr/>
          <p:nvPr/>
        </p:nvSpPr>
        <p:spPr>
          <a:xfrm>
            <a:off x="899592" y="1484784"/>
            <a:ext cx="7551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Thank you for your attention 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101700-63F6-214A-A69E-758CFD99D0CE}"/>
              </a:ext>
            </a:extLst>
          </p:cNvPr>
          <p:cNvSpPr/>
          <p:nvPr/>
        </p:nvSpPr>
        <p:spPr>
          <a:xfrm>
            <a:off x="2993747" y="2163266"/>
            <a:ext cx="31565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Century Schoolbook" panose="02040604050505020304" pitchFamily="18" charset="0"/>
              </a:rPr>
              <a:t>Any questions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3F0FA9-03B0-AF4E-97AD-B1B109E41B2F}"/>
              </a:ext>
            </a:extLst>
          </p:cNvPr>
          <p:cNvSpPr/>
          <p:nvPr/>
        </p:nvSpPr>
        <p:spPr>
          <a:xfrm>
            <a:off x="784448" y="3116000"/>
            <a:ext cx="2339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Schoolbook" panose="02040604050505020304" pitchFamily="18" charset="0"/>
              </a:rPr>
              <a:t>Yes, please ask 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997311-DFB7-A144-8872-41DB2CCC89A3}"/>
              </a:ext>
            </a:extLst>
          </p:cNvPr>
          <p:cNvSpPr/>
          <p:nvPr/>
        </p:nvSpPr>
        <p:spPr>
          <a:xfrm>
            <a:off x="5724128" y="3116000"/>
            <a:ext cx="2339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Schoolbook" panose="02040604050505020304" pitchFamily="18" charset="0"/>
              </a:rPr>
              <a:t>No, it’s fine !</a:t>
            </a:r>
          </a:p>
        </p:txBody>
      </p:sp>
      <p:cxnSp>
        <p:nvCxnSpPr>
          <p:cNvPr id="9" name="Connecteur en arc 8">
            <a:extLst>
              <a:ext uri="{FF2B5EF4-FFF2-40B4-BE49-F238E27FC236}">
                <a16:creationId xmlns:a16="http://schemas.microsoft.com/office/drawing/2014/main" id="{1DA272F8-8881-5342-B719-018E58E62370}"/>
              </a:ext>
            </a:extLst>
          </p:cNvPr>
          <p:cNvCxnSpPr>
            <a:cxnSpLocks/>
            <a:stCxn id="4" idx="2"/>
            <a:endCxn id="7" idx="3"/>
          </p:cNvCxnSpPr>
          <p:nvPr/>
        </p:nvCxnSpPr>
        <p:spPr>
          <a:xfrm rot="5400000">
            <a:off x="3541010" y="2269676"/>
            <a:ext cx="614180" cy="1447800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Connecteur en arc 11">
            <a:extLst>
              <a:ext uri="{FF2B5EF4-FFF2-40B4-BE49-F238E27FC236}">
                <a16:creationId xmlns:a16="http://schemas.microsoft.com/office/drawing/2014/main" id="{9583C680-03C0-0443-8CB2-29E8F03007C5}"/>
              </a:ext>
            </a:extLst>
          </p:cNvPr>
          <p:cNvCxnSpPr>
            <a:cxnSpLocks/>
            <a:stCxn id="7" idx="0"/>
            <a:endCxn id="4" idx="1"/>
          </p:cNvCxnSpPr>
          <p:nvPr/>
        </p:nvCxnSpPr>
        <p:spPr>
          <a:xfrm rot="5400000" flipH="1" flipV="1">
            <a:off x="2128473" y="2250727"/>
            <a:ext cx="691124" cy="103942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Connecteur en arc 16">
            <a:extLst>
              <a:ext uri="{FF2B5EF4-FFF2-40B4-BE49-F238E27FC236}">
                <a16:creationId xmlns:a16="http://schemas.microsoft.com/office/drawing/2014/main" id="{8E9CCB0B-D70E-AB46-BDF5-3554A3D23996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4988810" y="2269676"/>
            <a:ext cx="614180" cy="1447800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A37EC79-AC56-134F-B139-EB66AEEA9473}"/>
              </a:ext>
            </a:extLst>
          </p:cNvPr>
          <p:cNvSpPr/>
          <p:nvPr/>
        </p:nvSpPr>
        <p:spPr>
          <a:xfrm>
            <a:off x="2916737" y="4406122"/>
            <a:ext cx="32335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Century Schoolbook" panose="02040604050505020304" pitchFamily="18" charset="0"/>
              </a:rPr>
              <a:t>Tutorial time !!</a:t>
            </a:r>
          </a:p>
        </p:txBody>
      </p:sp>
      <p:cxnSp>
        <p:nvCxnSpPr>
          <p:cNvPr id="21" name="Connecteur en arc 20">
            <a:extLst>
              <a:ext uri="{FF2B5EF4-FFF2-40B4-BE49-F238E27FC236}">
                <a16:creationId xmlns:a16="http://schemas.microsoft.com/office/drawing/2014/main" id="{06F13083-7920-2947-B875-87BD36C472BE}"/>
              </a:ext>
            </a:extLst>
          </p:cNvPr>
          <p:cNvCxnSpPr>
            <a:cxnSpLocks/>
            <a:stCxn id="8" idx="2"/>
            <a:endCxn id="20" idx="0"/>
          </p:cNvCxnSpPr>
          <p:nvPr/>
        </p:nvCxnSpPr>
        <p:spPr>
          <a:xfrm rot="5400000">
            <a:off x="5253355" y="2765473"/>
            <a:ext cx="920790" cy="236050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E14D08B4-CB0A-0F4A-82D2-8D59D8D66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400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fr-FR" i="1" dirty="0" err="1">
                <a:latin typeface="Century Schoolbook" panose="02040604050505020304" pitchFamily="18" charset="0"/>
              </a:rPr>
              <a:t>What</a:t>
            </a:r>
            <a:r>
              <a:rPr lang="fr-FR" i="1" dirty="0">
                <a:latin typeface="Century Schoolbook" panose="02040604050505020304" pitchFamily="18" charset="0"/>
              </a:rPr>
              <a:t> </a:t>
            </a:r>
            <a:r>
              <a:rPr lang="fr-FR" i="1" dirty="0" err="1">
                <a:latin typeface="Century Schoolbook" panose="02040604050505020304" pitchFamily="18" charset="0"/>
              </a:rPr>
              <a:t>is</a:t>
            </a:r>
            <a:r>
              <a:rPr lang="fr-FR" i="1" dirty="0">
                <a:latin typeface="Century Schoolbook" panose="02040604050505020304" pitchFamily="18" charset="0"/>
              </a:rPr>
              <a:t> CANTERA 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Jonathan WIRTZ, Théo OGIER - PhD CERFACS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CC7369-7160-494E-B2E3-214944266F92}"/>
              </a:ext>
            </a:extLst>
          </p:cNvPr>
          <p:cNvSpPr/>
          <p:nvPr/>
        </p:nvSpPr>
        <p:spPr>
          <a:xfrm>
            <a:off x="171917" y="3281923"/>
            <a:ext cx="2779164" cy="1508105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wrap="square">
            <a:spAutoFit/>
          </a:bodyPr>
          <a:lstStyle/>
          <a:p>
            <a:r>
              <a:rPr lang="en-GB" sz="2000" b="1" i="1" dirty="0" err="1">
                <a:latin typeface="Century Schoolbook" panose="02040604050505020304" pitchFamily="18" charset="0"/>
              </a:rPr>
              <a:t>Automative</a:t>
            </a:r>
            <a:endParaRPr lang="en-GB" sz="2000" b="1" i="1" dirty="0">
              <a:latin typeface="Century Schoolbook" panose="02040604050505020304" pitchFamily="18" charset="0"/>
            </a:endParaRPr>
          </a:p>
          <a:p>
            <a:r>
              <a:rPr lang="en-GB" dirty="0">
                <a:latin typeface="Century Schoolbook" panose="02040604050505020304" pitchFamily="18" charset="0"/>
              </a:rPr>
              <a:t>Users can efficiently incorporate chemistry, thermodynamics and transport.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08D175-900C-BF4F-A9D3-E07755C1E2EF}"/>
              </a:ext>
            </a:extLst>
          </p:cNvPr>
          <p:cNvSpPr/>
          <p:nvPr/>
        </p:nvSpPr>
        <p:spPr>
          <a:xfrm>
            <a:off x="2676026" y="4848087"/>
            <a:ext cx="2376264" cy="1231106"/>
          </a:xfrm>
          <a:prstGeom prst="rect">
            <a:avLst/>
          </a:prstGeom>
          <a:ln w="1905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GB" sz="2000" b="1" i="1" dirty="0">
                <a:latin typeface="Century Schoolbook" panose="02040604050505020304" pitchFamily="18" charset="0"/>
              </a:rPr>
              <a:t>Object-Oriented</a:t>
            </a:r>
          </a:p>
          <a:p>
            <a:r>
              <a:rPr lang="en-GB" dirty="0">
                <a:latin typeface="Century Schoolbook" panose="02040604050505020304" pitchFamily="18" charset="0"/>
              </a:rPr>
              <a:t>Can use different phase without too much change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A67EF1-CF82-9540-877F-876BD01BFA32}"/>
              </a:ext>
            </a:extLst>
          </p:cNvPr>
          <p:cNvSpPr/>
          <p:nvPr/>
        </p:nvSpPr>
        <p:spPr>
          <a:xfrm>
            <a:off x="5720307" y="1252705"/>
            <a:ext cx="2520280" cy="1477328"/>
          </a:xfrm>
          <a:prstGeom prst="rect">
            <a:avLst/>
          </a:prstGeom>
          <a:ln w="1905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GB" b="1" i="1" dirty="0">
                <a:latin typeface="Century Schoolbook" panose="02040604050505020304" pitchFamily="18" charset="0"/>
              </a:rPr>
              <a:t>Multiple Interfaces</a:t>
            </a:r>
          </a:p>
          <a:p>
            <a:pPr marL="285750" indent="-285750">
              <a:buFontTx/>
              <a:buChar char="-"/>
            </a:pPr>
            <a:r>
              <a:rPr lang="en-GB" b="1" dirty="0">
                <a:latin typeface="Century Schoolbook" panose="02040604050505020304" pitchFamily="18" charset="0"/>
              </a:rPr>
              <a:t>Python</a:t>
            </a:r>
          </a:p>
          <a:p>
            <a:pPr marL="285750" indent="-285750">
              <a:buFontTx/>
              <a:buChar char="-"/>
            </a:pPr>
            <a:r>
              <a:rPr lang="en-GB" dirty="0" err="1">
                <a:latin typeface="Century Schoolbook" panose="02040604050505020304" pitchFamily="18" charset="0"/>
              </a:rPr>
              <a:t>Matlab</a:t>
            </a:r>
            <a:endParaRPr lang="en-GB" dirty="0">
              <a:latin typeface="Century Schoolbook" panose="020406040505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latin typeface="Century Schoolbook" panose="02040604050505020304" pitchFamily="18" charset="0"/>
              </a:rPr>
              <a:t>C/C++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Century Schoolbook" panose="02040604050505020304" pitchFamily="18" charset="0"/>
              </a:rPr>
              <a:t>Fortran 90.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7CE37F-FB2F-BB4E-970D-3D9801FE8FFB}"/>
              </a:ext>
            </a:extLst>
          </p:cNvPr>
          <p:cNvSpPr/>
          <p:nvPr/>
        </p:nvSpPr>
        <p:spPr>
          <a:xfrm>
            <a:off x="5235106" y="3129654"/>
            <a:ext cx="3664767" cy="2862322"/>
          </a:xfrm>
          <a:prstGeom prst="rect">
            <a:avLst/>
          </a:prstGeom>
          <a:ln w="1905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GB" b="1" i="1" dirty="0">
                <a:latin typeface="Century Schoolbook" panose="02040604050505020304" pitchFamily="18" charset="0"/>
              </a:rPr>
              <a:t>Broad Applications</a:t>
            </a:r>
          </a:p>
          <a:p>
            <a:pPr marL="285750" indent="-285750">
              <a:buFontTx/>
              <a:buChar char="-"/>
            </a:pPr>
            <a:r>
              <a:rPr lang="en-GB" b="1" dirty="0">
                <a:latin typeface="Century Schoolbook" panose="02040604050505020304" pitchFamily="18" charset="0"/>
              </a:rPr>
              <a:t>Combustion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Century Schoolbook" panose="02040604050505020304" pitchFamily="18" charset="0"/>
              </a:rPr>
              <a:t>Detonations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Century Schoolbook" panose="02040604050505020304" pitchFamily="18" charset="0"/>
              </a:rPr>
              <a:t>Electrochemical energy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Century Schoolbook" panose="02040604050505020304" pitchFamily="18" charset="0"/>
              </a:rPr>
              <a:t>Conversion and storage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Century Schoolbook" panose="02040604050505020304" pitchFamily="18" charset="0"/>
              </a:rPr>
              <a:t>Fuel cells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Century Schoolbook" panose="02040604050505020304" pitchFamily="18" charset="0"/>
              </a:rPr>
              <a:t>Batteries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Century Schoolbook" panose="02040604050505020304" pitchFamily="18" charset="0"/>
              </a:rPr>
              <a:t>Aqueous electrolyte solutions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Century Schoolbook" panose="02040604050505020304" pitchFamily="18" charset="0"/>
              </a:rPr>
              <a:t>Plasmas</a:t>
            </a:r>
          </a:p>
          <a:p>
            <a:pPr marL="285750" indent="-285750">
              <a:buFontTx/>
              <a:buChar char="-"/>
            </a:pPr>
            <a:r>
              <a:rPr lang="en-GB" dirty="0">
                <a:latin typeface="Century Schoolbook" panose="02040604050505020304" pitchFamily="18" charset="0"/>
              </a:rPr>
              <a:t>Thin film deposition </a:t>
            </a:r>
          </a:p>
        </p:txBody>
      </p: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978CD362-927A-FB48-9A1A-7AB80F95C880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1561499" y="2801160"/>
            <a:ext cx="0" cy="480763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966A7703-8589-9F47-9A0D-5C5AEBA8EC7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275856" y="2822010"/>
            <a:ext cx="588302" cy="2026077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C1468C5E-21C7-204D-8997-8EE1E4242471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938200" y="2801160"/>
            <a:ext cx="1296906" cy="1759655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4913598C-D68D-B84D-987A-EE7976E5DF9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3938200" y="1991369"/>
            <a:ext cx="178210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543BD42-ED7A-7D4E-910C-DA47F4D26EBE}"/>
              </a:ext>
            </a:extLst>
          </p:cNvPr>
          <p:cNvSpPr/>
          <p:nvPr/>
        </p:nvSpPr>
        <p:spPr>
          <a:xfrm>
            <a:off x="171917" y="1175761"/>
            <a:ext cx="3766283" cy="163121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000" dirty="0">
                <a:latin typeface="Century Schoolbook" panose="02040604050505020304" pitchFamily="18" charset="0"/>
              </a:rPr>
              <a:t>CANTERA is an </a:t>
            </a:r>
            <a:r>
              <a:rPr lang="en-GB" sz="2000" b="1" dirty="0">
                <a:latin typeface="Century Schoolbook" panose="02040604050505020304" pitchFamily="18" charset="0"/>
              </a:rPr>
              <a:t>open-source suite of tools</a:t>
            </a:r>
            <a:r>
              <a:rPr lang="en-GB" sz="2000" dirty="0">
                <a:latin typeface="Century Schoolbook" panose="02040604050505020304" pitchFamily="18" charset="0"/>
              </a:rPr>
              <a:t> for problems involving </a:t>
            </a:r>
            <a:r>
              <a:rPr lang="en-GB" sz="2000" b="1" dirty="0">
                <a:latin typeface="Century Schoolbook" panose="02040604050505020304" pitchFamily="18" charset="0"/>
              </a:rPr>
              <a:t>chemical kinetics, thermodynamics, and transport processes.</a:t>
            </a:r>
          </a:p>
        </p:txBody>
      </p:sp>
      <p:sp>
        <p:nvSpPr>
          <p:cNvPr id="308226" name="Espace réservé du numéro de diapositive 308225">
            <a:extLst>
              <a:ext uri="{FF2B5EF4-FFF2-40B4-BE49-F238E27FC236}">
                <a16:creationId xmlns:a16="http://schemas.microsoft.com/office/drawing/2014/main" id="{A0C5D347-DDF7-C24E-83A9-5B8A85BAC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066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35D74A-586C-714A-B9D1-D59F44A2D9CE}"/>
              </a:ext>
            </a:extLst>
          </p:cNvPr>
          <p:cNvSpPr/>
          <p:nvPr/>
        </p:nvSpPr>
        <p:spPr>
          <a:xfrm>
            <a:off x="1484784" y="1196752"/>
            <a:ext cx="6174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Century Schoolbook" panose="02040604050505020304" pitchFamily="18" charset="0"/>
              </a:rPr>
              <a:t>Appendix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2DA81D-270D-C143-934A-1E5DF792E949}"/>
              </a:ext>
            </a:extLst>
          </p:cNvPr>
          <p:cNvSpPr/>
          <p:nvPr/>
        </p:nvSpPr>
        <p:spPr>
          <a:xfrm>
            <a:off x="467544" y="2060848"/>
            <a:ext cx="79563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AutoNum type="arabicPeriod"/>
            </a:pPr>
            <a:r>
              <a:rPr lang="en-US" sz="3600" dirty="0">
                <a:latin typeface="Century Schoolbook" panose="02040604050505020304" pitchFamily="18" charset="0"/>
              </a:rPr>
              <a:t>Cantera VS CHEMKIN</a:t>
            </a:r>
          </a:p>
          <a:p>
            <a:pPr marL="742950" indent="-742950">
              <a:buAutoNum type="arabicPeriod"/>
            </a:pPr>
            <a:r>
              <a:rPr lang="en-US" sz="3600" dirty="0">
                <a:latin typeface="Century Schoolbook" panose="02040604050505020304" pitchFamily="18" charset="0"/>
              </a:rPr>
              <a:t>Detailed structure of Cantera</a:t>
            </a:r>
          </a:p>
          <a:p>
            <a:pPr marL="742950" indent="-742950">
              <a:buAutoNum type="arabicPeriod"/>
            </a:pPr>
            <a:r>
              <a:rPr lang="en-US" sz="3600" dirty="0">
                <a:latin typeface="Century Schoolbook" panose="02040604050505020304" pitchFamily="18" charset="0"/>
              </a:rPr>
              <a:t>Gibbs function</a:t>
            </a:r>
          </a:p>
          <a:p>
            <a:pPr marL="742950" indent="-742950">
              <a:buAutoNum type="arabicPeriod"/>
            </a:pPr>
            <a:r>
              <a:rPr lang="en-US" sz="3600" dirty="0">
                <a:latin typeface="Century Schoolbook" panose="02040604050505020304" pitchFamily="18" charset="0"/>
              </a:rPr>
              <a:t>Keywords in the </a:t>
            </a:r>
            <a:r>
              <a:rPr lang="en-US" sz="3600" dirty="0" err="1">
                <a:latin typeface="Century Schoolbook" panose="02040604050505020304" pitchFamily="18" charset="0"/>
              </a:rPr>
              <a:t>cti</a:t>
            </a:r>
            <a:r>
              <a:rPr lang="en-US" sz="3600" dirty="0">
                <a:latin typeface="Century Schoolbook" panose="02040604050505020304" pitchFamily="18" charset="0"/>
              </a:rPr>
              <a:t> format</a:t>
            </a:r>
          </a:p>
          <a:p>
            <a:pPr marL="742950" indent="-742950">
              <a:buAutoNum type="arabicPeriod"/>
            </a:pPr>
            <a:r>
              <a:rPr lang="en-US" sz="3600" dirty="0">
                <a:latin typeface="Century Schoolbook" panose="02040604050505020304" pitchFamily="18" charset="0"/>
              </a:rPr>
              <a:t>Equations in the </a:t>
            </a:r>
            <a:r>
              <a:rPr lang="en-US" sz="3600" dirty="0" err="1">
                <a:latin typeface="Century Schoolbook" panose="02040604050505020304" pitchFamily="18" charset="0"/>
              </a:rPr>
              <a:t>cti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70FD667-59BA-FB4E-8E3F-D9778F24A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41515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35D74A-586C-714A-B9D1-D59F44A2D9CE}"/>
              </a:ext>
            </a:extLst>
          </p:cNvPr>
          <p:cNvSpPr/>
          <p:nvPr/>
        </p:nvSpPr>
        <p:spPr>
          <a:xfrm>
            <a:off x="1484783" y="2436382"/>
            <a:ext cx="6174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entury Schoolbook" panose="02040604050505020304" pitchFamily="18" charset="0"/>
              </a:rPr>
              <a:t>1. Cantera VS CHEMKIN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F59F3E4-9B7D-7D46-8DAC-E9D8DD333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39803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sz="3200" dirty="0">
                <a:latin typeface="Century Schoolbook" panose="02040604050505020304" pitchFamily="18" charset="0"/>
              </a:rPr>
              <a:t>Cantera VS CHEMKIN</a:t>
            </a:r>
            <a:endParaRPr lang="fr-FR" dirty="0"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069160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Century Schoolbook" panose="02040604050505020304" pitchFamily="18" charset="0"/>
              </a:rPr>
              <a:t>Its possibilities are </a:t>
            </a:r>
            <a:r>
              <a:rPr lang="en-US" sz="2200" b="1" dirty="0">
                <a:latin typeface="Century Schoolbook" panose="02040604050505020304" pitchFamily="18" charset="0"/>
              </a:rPr>
              <a:t>comparable to the CHEMKIN-II suite :</a:t>
            </a:r>
          </a:p>
          <a:p>
            <a:pPr marL="0" indent="0">
              <a:buNone/>
            </a:pPr>
            <a:endParaRPr lang="en-US" sz="1000" b="1" dirty="0"/>
          </a:p>
          <a:p>
            <a:pPr marL="457200" lvl="1" indent="0">
              <a:buNone/>
            </a:pPr>
            <a:endParaRPr lang="en-US" sz="2400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683568" y="2276871"/>
          <a:ext cx="7992888" cy="390881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03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8587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CHEMKIN = a set of FORTRAN </a:t>
                      </a:r>
                      <a:r>
                        <a:rPr lang="fr-FR" sz="2000" dirty="0" err="1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libraries</a:t>
                      </a:r>
                      <a:endParaRPr lang="fr-FR" sz="2000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CANTERA = a set of C++ </a:t>
                      </a:r>
                      <a:r>
                        <a:rPr lang="fr-FR" sz="2000" dirty="0" err="1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libraries</a:t>
                      </a:r>
                      <a:endParaRPr lang="fr-FR" sz="2000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56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3 input files (thermo</a:t>
                      </a:r>
                      <a:r>
                        <a:rPr lang="fr-FR" baseline="0" dirty="0">
                          <a:latin typeface="Century Schoolbook" panose="02040604050505020304" pitchFamily="18" charset="0"/>
                        </a:rPr>
                        <a:t> / transport / </a:t>
                      </a:r>
                      <a:r>
                        <a:rPr lang="fr-FR" baseline="0" dirty="0" err="1">
                          <a:latin typeface="Century Schoolbook" panose="02040604050505020304" pitchFamily="18" charset="0"/>
                        </a:rPr>
                        <a:t>mechanism</a:t>
                      </a:r>
                      <a:r>
                        <a:rPr lang="fr-FR" baseline="0" dirty="0">
                          <a:latin typeface="Century Schoolbook" panose="02040604050505020304" pitchFamily="18" charset="0"/>
                        </a:rPr>
                        <a:t>)</a:t>
                      </a:r>
                      <a:endParaRPr lang="fr-FR" dirty="0"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1 « data file » (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everything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558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« 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Interpreter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step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 » to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generate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the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binary</a:t>
                      </a:r>
                      <a:r>
                        <a:rPr lang="fr-FR" baseline="0" dirty="0">
                          <a:latin typeface="Century Schoolbook" panose="02040604050505020304" pitchFamily="18" charset="0"/>
                        </a:rPr>
                        <a:t> input file</a:t>
                      </a:r>
                      <a:endParaRPr lang="fr-FR" dirty="0"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>
                        <a:latin typeface="Century Schoolbook" panose="020406040505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A driver to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stir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the program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towards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simulations (</a:t>
                      </a:r>
                      <a:r>
                        <a:rPr lang="fr-FR" b="1" i="1" u="sng" dirty="0">
                          <a:latin typeface="Century Schoolbook" panose="02040604050505020304" pitchFamily="18" charset="0"/>
                        </a:rPr>
                        <a:t>Keywords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A script to arrange « building blocks »</a:t>
                      </a:r>
                      <a:r>
                        <a:rPr lang="fr-FR" baseline="0" dirty="0">
                          <a:latin typeface="Century Schoolbook" panose="02040604050505020304" pitchFamily="18" charset="0"/>
                        </a:rPr>
                        <a:t>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into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a simulation (</a:t>
                      </a:r>
                      <a:r>
                        <a:rPr lang="fr-FR" b="1" i="1" u="sng" dirty="0">
                          <a:latin typeface="Century Schoolbook" panose="02040604050505020304" pitchFamily="18" charset="0"/>
                        </a:rPr>
                        <a:t>Interface</a:t>
                      </a:r>
                      <a:r>
                        <a:rPr lang="fr-FR" b="1" i="1" u="sng" baseline="0" dirty="0">
                          <a:latin typeface="Century Schoolbook" panose="02040604050505020304" pitchFamily="18" charset="0"/>
                        </a:rPr>
                        <a:t> </a:t>
                      </a:r>
                      <a:r>
                        <a:rPr lang="fr-FR" b="1" i="1" u="sng" baseline="0" dirty="0" err="1">
                          <a:latin typeface="Century Schoolbook" panose="02040604050505020304" pitchFamily="18" charset="0"/>
                        </a:rPr>
                        <a:t>objects</a:t>
                      </a:r>
                      <a:r>
                        <a:rPr lang="fr-FR" b="1" i="1" u="sng" baseline="0" dirty="0">
                          <a:latin typeface="Century Schoolbook" panose="02040604050505020304" pitchFamily="18" charset="0"/>
                        </a:rPr>
                        <a:t> and </a:t>
                      </a:r>
                      <a:r>
                        <a:rPr lang="fr-FR" b="1" i="1" u="sng" baseline="0" dirty="0" err="1">
                          <a:latin typeface="Century Schoolbook" panose="02040604050505020304" pitchFamily="18" charset="0"/>
                        </a:rPr>
                        <a:t>functions</a:t>
                      </a:r>
                      <a:r>
                        <a:rPr lang="fr-FR" b="0" i="0" u="none" baseline="0" dirty="0">
                          <a:latin typeface="Century Schoolbook" panose="02040604050505020304" pitchFamily="18" charset="0"/>
                        </a:rPr>
                        <a:t>)</a:t>
                      </a:r>
                      <a:endParaRPr lang="fr-FR" b="0" i="0" u="none" dirty="0">
                        <a:latin typeface="Century Schoolbook" panose="020406040505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989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Outputs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written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by the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libraries</a:t>
                      </a:r>
                      <a:endParaRPr lang="fr-FR" dirty="0"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Outputs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generated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by the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language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of the script (Python, C++, Matlab,</a:t>
                      </a:r>
                      <a:r>
                        <a:rPr lang="fr-FR" baseline="0" dirty="0">
                          <a:latin typeface="Century Schoolbook" panose="02040604050505020304" pitchFamily="18" charset="0"/>
                        </a:rPr>
                        <a:t> FORTRAN)</a:t>
                      </a:r>
                      <a:endParaRPr lang="fr-FR" dirty="0"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F75C7E5-0B24-4746-9CF7-DA73258E9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96103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sz="3200" dirty="0">
                <a:latin typeface="Century Schoolbook" panose="02040604050505020304" pitchFamily="18" charset="0"/>
              </a:rPr>
              <a:t>Cantera VS CHEMKIN</a:t>
            </a:r>
            <a:endParaRPr lang="fr-FR" dirty="0"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069160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Century Schoolbook" panose="02040604050505020304" pitchFamily="18" charset="0"/>
              </a:rPr>
              <a:t>Its possibilities are </a:t>
            </a:r>
            <a:r>
              <a:rPr lang="en-US" sz="2200" b="1" dirty="0">
                <a:latin typeface="Century Schoolbook" panose="02040604050505020304" pitchFamily="18" charset="0"/>
              </a:rPr>
              <a:t>comparable to the CHEMKIN-II suite :</a:t>
            </a:r>
          </a:p>
          <a:p>
            <a:pPr marL="0" indent="0">
              <a:buNone/>
            </a:pPr>
            <a:endParaRPr lang="en-US" sz="2200" b="1" dirty="0">
              <a:latin typeface="Century Schoolbook" panose="02040604050505020304" pitchFamily="18" charset="0"/>
            </a:endParaRPr>
          </a:p>
          <a:p>
            <a:pPr marL="457200" lvl="1" indent="0">
              <a:buNone/>
            </a:pPr>
            <a:endParaRPr lang="en-US" sz="2400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683568" y="2276871"/>
          <a:ext cx="7992888" cy="390881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03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8587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CHEMKIN = a set of FORTRAN </a:t>
                      </a:r>
                      <a:r>
                        <a:rPr lang="fr-FR" sz="2000" dirty="0" err="1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libraries</a:t>
                      </a:r>
                      <a:endParaRPr lang="fr-FR" sz="2000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CANTERA = a set of C++ </a:t>
                      </a:r>
                      <a:r>
                        <a:rPr lang="fr-FR" sz="2000" dirty="0" err="1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libraries</a:t>
                      </a:r>
                      <a:endParaRPr lang="fr-FR" sz="2000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56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3 input files (thermo</a:t>
                      </a:r>
                      <a:r>
                        <a:rPr lang="fr-FR" baseline="0" dirty="0">
                          <a:latin typeface="Century Schoolbook" panose="02040604050505020304" pitchFamily="18" charset="0"/>
                        </a:rPr>
                        <a:t> / transport / </a:t>
                      </a:r>
                      <a:r>
                        <a:rPr lang="fr-FR" baseline="0" dirty="0" err="1">
                          <a:latin typeface="Century Schoolbook" panose="02040604050505020304" pitchFamily="18" charset="0"/>
                        </a:rPr>
                        <a:t>mechanism</a:t>
                      </a:r>
                      <a:r>
                        <a:rPr lang="fr-FR" baseline="0" dirty="0">
                          <a:latin typeface="Century Schoolbook" panose="02040604050505020304" pitchFamily="18" charset="0"/>
                        </a:rPr>
                        <a:t>)</a:t>
                      </a:r>
                      <a:endParaRPr lang="fr-FR" dirty="0">
                        <a:latin typeface="Century Schoolbook" panose="020406040505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latin typeface="Century Schoolbook" panose="02040604050505020304" pitchFamily="18" charset="0"/>
                        </a:rPr>
                        <a:t>1 « data file » (</a:t>
                      </a:r>
                      <a:r>
                        <a:rPr lang="fr-FR" sz="2000" b="1" dirty="0" err="1">
                          <a:latin typeface="Century Schoolbook" panose="02040604050505020304" pitchFamily="18" charset="0"/>
                        </a:rPr>
                        <a:t>everything</a:t>
                      </a:r>
                      <a:r>
                        <a:rPr lang="fr-FR" sz="2000" b="1" dirty="0">
                          <a:latin typeface="Century Schoolbook" panose="02040604050505020304" pitchFamily="18" charset="0"/>
                        </a:rPr>
                        <a:t>)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558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« 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Interpreter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step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 » to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generate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the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binary</a:t>
                      </a:r>
                      <a:r>
                        <a:rPr lang="fr-FR" baseline="0" dirty="0">
                          <a:latin typeface="Century Schoolbook" panose="02040604050505020304" pitchFamily="18" charset="0"/>
                        </a:rPr>
                        <a:t> input file</a:t>
                      </a:r>
                      <a:endParaRPr lang="fr-FR" dirty="0"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>
                        <a:latin typeface="Century Schoolbook" panose="020406040505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A driver to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stir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the program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towards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simulations (</a:t>
                      </a:r>
                      <a:r>
                        <a:rPr lang="fr-FR" b="1" i="1" u="sng" dirty="0">
                          <a:latin typeface="Century Schoolbook" panose="02040604050505020304" pitchFamily="18" charset="0"/>
                        </a:rPr>
                        <a:t>Keywords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Century Schoolbook" panose="02040604050505020304" pitchFamily="18" charset="0"/>
                        </a:rPr>
                        <a:t>A script to arrange « building blocks »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into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a simulation (</a:t>
                      </a:r>
                      <a:r>
                        <a:rPr lang="fr-FR" b="1" i="1" u="sng" dirty="0">
                          <a:latin typeface="Century Schoolbook" panose="02040604050505020304" pitchFamily="18" charset="0"/>
                        </a:rPr>
                        <a:t>Interface</a:t>
                      </a:r>
                      <a:r>
                        <a:rPr lang="fr-FR" b="1" i="1" u="sng" baseline="0" dirty="0">
                          <a:latin typeface="Century Schoolbook" panose="02040604050505020304" pitchFamily="18" charset="0"/>
                        </a:rPr>
                        <a:t> </a:t>
                      </a:r>
                      <a:r>
                        <a:rPr lang="fr-FR" b="1" i="1" u="sng" baseline="0" dirty="0" err="1">
                          <a:latin typeface="Century Schoolbook" panose="02040604050505020304" pitchFamily="18" charset="0"/>
                        </a:rPr>
                        <a:t>objects</a:t>
                      </a:r>
                      <a:r>
                        <a:rPr lang="fr-FR" b="1" i="1" u="sng" baseline="0" dirty="0">
                          <a:latin typeface="Century Schoolbook" panose="02040604050505020304" pitchFamily="18" charset="0"/>
                        </a:rPr>
                        <a:t> and </a:t>
                      </a:r>
                      <a:r>
                        <a:rPr lang="fr-FR" b="1" i="1" u="sng" baseline="0" dirty="0" err="1">
                          <a:latin typeface="Century Schoolbook" panose="02040604050505020304" pitchFamily="18" charset="0"/>
                        </a:rPr>
                        <a:t>functions</a:t>
                      </a:r>
                      <a:r>
                        <a:rPr lang="fr-FR" b="0" i="0" u="none" baseline="0" dirty="0">
                          <a:latin typeface="Century Schoolbook" panose="02040604050505020304" pitchFamily="18" charset="0"/>
                        </a:rPr>
                        <a:t>)</a:t>
                      </a:r>
                      <a:endParaRPr lang="fr-FR" b="0" i="0" u="none" dirty="0">
                        <a:latin typeface="Century Schoolbook" panose="020406040505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989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Outputs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written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by the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libraries</a:t>
                      </a:r>
                      <a:endParaRPr lang="fr-FR" dirty="0"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Outputs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generated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by the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script’s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language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(Python, C++,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Matlab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,</a:t>
                      </a:r>
                      <a:r>
                        <a:rPr lang="fr-FR" baseline="0" dirty="0">
                          <a:latin typeface="Century Schoolbook" panose="02040604050505020304" pitchFamily="18" charset="0"/>
                        </a:rPr>
                        <a:t> FORTRAN)</a:t>
                      </a:r>
                      <a:endParaRPr lang="fr-FR" dirty="0"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BC03A2-72E0-2D4C-A31F-CAE495D7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74658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sz="3200" dirty="0">
                <a:latin typeface="Century Schoolbook" panose="02040604050505020304" pitchFamily="18" charset="0"/>
              </a:rPr>
              <a:t>Cantera VS CHEMKIN</a:t>
            </a:r>
            <a:endParaRPr lang="fr-FR" dirty="0"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069160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Century Schoolbook" panose="02040604050505020304" pitchFamily="18" charset="0"/>
              </a:rPr>
              <a:t>It’s possibilities are </a:t>
            </a:r>
            <a:r>
              <a:rPr lang="en-US" sz="2200" b="1" dirty="0">
                <a:latin typeface="Century Schoolbook" panose="02040604050505020304" pitchFamily="18" charset="0"/>
              </a:rPr>
              <a:t>comparable to the CHEMKIN-II suite :</a:t>
            </a:r>
          </a:p>
          <a:p>
            <a:pPr marL="0" indent="0">
              <a:buNone/>
            </a:pPr>
            <a:endParaRPr lang="en-US" sz="1000" b="1" dirty="0"/>
          </a:p>
          <a:p>
            <a:pPr marL="457200" lvl="1" indent="0">
              <a:buNone/>
            </a:pPr>
            <a:endParaRPr lang="en-US" sz="2400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683568" y="2276871"/>
          <a:ext cx="7992888" cy="390881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03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8587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CHEMKIN = a set of FORTRAN </a:t>
                      </a:r>
                      <a:r>
                        <a:rPr lang="fr-FR" sz="2000" dirty="0" err="1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libraries</a:t>
                      </a:r>
                      <a:endParaRPr lang="fr-FR" sz="2000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CANTERA = a set of C++ </a:t>
                      </a:r>
                      <a:r>
                        <a:rPr lang="fr-FR" sz="2000" dirty="0" err="1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libraries</a:t>
                      </a:r>
                      <a:endParaRPr lang="fr-FR" sz="2000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56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3 input files (thermo</a:t>
                      </a:r>
                      <a:r>
                        <a:rPr lang="fr-FR" baseline="0" dirty="0">
                          <a:latin typeface="Century Schoolbook" panose="02040604050505020304" pitchFamily="18" charset="0"/>
                        </a:rPr>
                        <a:t> / transport / </a:t>
                      </a:r>
                      <a:r>
                        <a:rPr lang="fr-FR" baseline="0" dirty="0" err="1">
                          <a:latin typeface="Century Schoolbook" panose="02040604050505020304" pitchFamily="18" charset="0"/>
                        </a:rPr>
                        <a:t>mechanism</a:t>
                      </a:r>
                      <a:r>
                        <a:rPr lang="fr-FR" baseline="0" dirty="0">
                          <a:latin typeface="Century Schoolbook" panose="02040604050505020304" pitchFamily="18" charset="0"/>
                        </a:rPr>
                        <a:t>)</a:t>
                      </a:r>
                      <a:endParaRPr lang="fr-FR" dirty="0"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1 « data file » (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everything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558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« 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Interpreter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step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 » to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generate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the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binary</a:t>
                      </a:r>
                      <a:r>
                        <a:rPr lang="fr-FR" baseline="0" dirty="0">
                          <a:latin typeface="Century Schoolbook" panose="02040604050505020304" pitchFamily="18" charset="0"/>
                        </a:rPr>
                        <a:t> input file</a:t>
                      </a:r>
                      <a:endParaRPr lang="fr-FR" dirty="0"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>
                        <a:latin typeface="Century Schoolbook" panose="020406040505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A driver to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stir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the program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towards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simulations (</a:t>
                      </a:r>
                      <a:r>
                        <a:rPr lang="fr-FR" b="1" i="1" u="sng" dirty="0">
                          <a:latin typeface="Century Schoolbook" panose="02040604050505020304" pitchFamily="18" charset="0"/>
                        </a:rPr>
                        <a:t>Keywords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)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Century Schoolbook" panose="02040604050505020304" pitchFamily="18" charset="0"/>
                        </a:rPr>
                        <a:t>A script to arrange « building blocks »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into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a simulation (</a:t>
                      </a:r>
                      <a:r>
                        <a:rPr lang="fr-FR" b="1" i="1" u="sng" dirty="0">
                          <a:latin typeface="Century Schoolbook" panose="02040604050505020304" pitchFamily="18" charset="0"/>
                        </a:rPr>
                        <a:t>Interface</a:t>
                      </a:r>
                      <a:r>
                        <a:rPr lang="fr-FR" b="1" i="1" u="sng" baseline="0" dirty="0">
                          <a:latin typeface="Century Schoolbook" panose="02040604050505020304" pitchFamily="18" charset="0"/>
                        </a:rPr>
                        <a:t> </a:t>
                      </a:r>
                      <a:r>
                        <a:rPr lang="fr-FR" b="1" i="1" u="sng" baseline="0" dirty="0" err="1">
                          <a:latin typeface="Century Schoolbook" panose="02040604050505020304" pitchFamily="18" charset="0"/>
                        </a:rPr>
                        <a:t>objects</a:t>
                      </a:r>
                      <a:r>
                        <a:rPr lang="fr-FR" b="1" i="1" u="sng" baseline="0" dirty="0">
                          <a:latin typeface="Century Schoolbook" panose="02040604050505020304" pitchFamily="18" charset="0"/>
                        </a:rPr>
                        <a:t> and </a:t>
                      </a:r>
                      <a:r>
                        <a:rPr lang="fr-FR" b="1" i="1" u="sng" baseline="0" dirty="0" err="1">
                          <a:latin typeface="Century Schoolbook" panose="02040604050505020304" pitchFamily="18" charset="0"/>
                        </a:rPr>
                        <a:t>functions</a:t>
                      </a:r>
                      <a:r>
                        <a:rPr lang="fr-FR" b="0" i="0" u="none" baseline="0" dirty="0">
                          <a:latin typeface="Century Schoolbook" panose="02040604050505020304" pitchFamily="18" charset="0"/>
                        </a:rPr>
                        <a:t>)</a:t>
                      </a:r>
                      <a:endParaRPr lang="fr-FR" b="0" i="0" u="none" dirty="0">
                        <a:latin typeface="Century Schoolbook" panose="020406040505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989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Outputs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written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by the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libraries</a:t>
                      </a:r>
                      <a:endParaRPr lang="fr-FR" dirty="0"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Outputs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generated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by the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script’s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language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(Python, C++,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Matlab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,</a:t>
                      </a:r>
                      <a:r>
                        <a:rPr lang="fr-FR" baseline="0" dirty="0">
                          <a:latin typeface="Century Schoolbook" panose="02040604050505020304" pitchFamily="18" charset="0"/>
                        </a:rPr>
                        <a:t> FORTRAN)</a:t>
                      </a:r>
                      <a:endParaRPr lang="fr-FR" dirty="0"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CC326DB-1AAD-614E-A22E-C270424C0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9572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069160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Century Schoolbook" panose="02040604050505020304" pitchFamily="18" charset="0"/>
              </a:rPr>
              <a:t>It’s possibilities are </a:t>
            </a:r>
            <a:r>
              <a:rPr lang="en-US" sz="2200" b="1" dirty="0">
                <a:latin typeface="Century Schoolbook" panose="02040604050505020304" pitchFamily="18" charset="0"/>
              </a:rPr>
              <a:t>comparable to the CHEMKIN-II suite :</a:t>
            </a:r>
          </a:p>
          <a:p>
            <a:pPr marL="0" indent="0">
              <a:buNone/>
            </a:pPr>
            <a:endParaRPr lang="en-US" sz="1000" b="1" dirty="0"/>
          </a:p>
          <a:p>
            <a:pPr marL="457200" lvl="1" indent="0">
              <a:buNone/>
            </a:pPr>
            <a:endParaRPr lang="en-US" sz="2400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683568" y="2276871"/>
          <a:ext cx="7992888" cy="390881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03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8587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CHEMKIN = a set of FORTRAN </a:t>
                      </a:r>
                      <a:r>
                        <a:rPr lang="fr-FR" sz="2000" dirty="0" err="1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libraries</a:t>
                      </a:r>
                      <a:endParaRPr lang="fr-FR" sz="2000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CANTERA = a set of C++ </a:t>
                      </a:r>
                      <a:r>
                        <a:rPr lang="fr-FR" sz="2000" dirty="0" err="1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libraries</a:t>
                      </a:r>
                      <a:endParaRPr lang="fr-FR" sz="2000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56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3 input files (thermo</a:t>
                      </a:r>
                      <a:r>
                        <a:rPr lang="fr-FR" baseline="0" dirty="0">
                          <a:latin typeface="Century Schoolbook" panose="02040604050505020304" pitchFamily="18" charset="0"/>
                        </a:rPr>
                        <a:t> / transport / </a:t>
                      </a:r>
                      <a:r>
                        <a:rPr lang="fr-FR" baseline="0" dirty="0" err="1">
                          <a:latin typeface="Century Schoolbook" panose="02040604050505020304" pitchFamily="18" charset="0"/>
                        </a:rPr>
                        <a:t>mechanism</a:t>
                      </a:r>
                      <a:r>
                        <a:rPr lang="fr-FR" baseline="0" dirty="0">
                          <a:latin typeface="Century Schoolbook" panose="02040604050505020304" pitchFamily="18" charset="0"/>
                        </a:rPr>
                        <a:t>)</a:t>
                      </a:r>
                      <a:endParaRPr lang="fr-FR" dirty="0"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1 data file (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everything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558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« 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Interpreter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step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 » to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generate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the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binary</a:t>
                      </a:r>
                      <a:r>
                        <a:rPr lang="fr-FR" baseline="0" dirty="0">
                          <a:latin typeface="Century Schoolbook" panose="02040604050505020304" pitchFamily="18" charset="0"/>
                        </a:rPr>
                        <a:t> input file</a:t>
                      </a:r>
                      <a:endParaRPr lang="fr-FR" dirty="0"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>
                        <a:latin typeface="Century Schoolbook" panose="020406040505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A driver to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stir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the program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towards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simulations (</a:t>
                      </a:r>
                      <a:r>
                        <a:rPr lang="fr-FR" b="1" i="1" u="sng" dirty="0">
                          <a:latin typeface="Century Schoolbook" panose="02040604050505020304" pitchFamily="18" charset="0"/>
                        </a:rPr>
                        <a:t>Keywords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)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Century Schoolbook" panose="02040604050505020304" pitchFamily="18" charset="0"/>
                        </a:rPr>
                        <a:t>A script to arrange « building blocks »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into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a simulation </a:t>
                      </a:r>
                      <a:r>
                        <a:rPr lang="fr-FR" baseline="0" dirty="0">
                          <a:latin typeface="Century Schoolbook" panose="02040604050505020304" pitchFamily="18" charset="0"/>
                        </a:rPr>
                        <a:t> 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(</a:t>
                      </a:r>
                      <a:r>
                        <a:rPr lang="fr-FR" b="1" i="1" u="sng" dirty="0">
                          <a:latin typeface="Century Schoolbook" panose="02040604050505020304" pitchFamily="18" charset="0"/>
                        </a:rPr>
                        <a:t>Interface</a:t>
                      </a:r>
                      <a:r>
                        <a:rPr lang="fr-FR" b="1" i="1" u="sng" baseline="0" dirty="0">
                          <a:latin typeface="Century Schoolbook" panose="02040604050505020304" pitchFamily="18" charset="0"/>
                        </a:rPr>
                        <a:t> </a:t>
                      </a:r>
                      <a:r>
                        <a:rPr lang="fr-FR" b="1" i="1" u="sng" baseline="0" dirty="0" err="1">
                          <a:latin typeface="Century Schoolbook" panose="02040604050505020304" pitchFamily="18" charset="0"/>
                        </a:rPr>
                        <a:t>objects</a:t>
                      </a:r>
                      <a:r>
                        <a:rPr lang="fr-FR" b="1" i="1" u="sng" baseline="0" dirty="0">
                          <a:latin typeface="Century Schoolbook" panose="02040604050505020304" pitchFamily="18" charset="0"/>
                        </a:rPr>
                        <a:t> and </a:t>
                      </a:r>
                      <a:r>
                        <a:rPr lang="fr-FR" b="1" i="1" u="sng" baseline="0" dirty="0" err="1">
                          <a:latin typeface="Century Schoolbook" panose="02040604050505020304" pitchFamily="18" charset="0"/>
                        </a:rPr>
                        <a:t>functions</a:t>
                      </a:r>
                      <a:r>
                        <a:rPr lang="fr-FR" b="0" i="0" u="none" baseline="0" dirty="0">
                          <a:latin typeface="Century Schoolbook" panose="02040604050505020304" pitchFamily="18" charset="0"/>
                        </a:rPr>
                        <a:t>)</a:t>
                      </a:r>
                      <a:endParaRPr lang="fr-FR" b="0" i="0" u="none" dirty="0">
                        <a:latin typeface="Century Schoolbook" panose="020406040505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989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Outputs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written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by the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libraries</a:t>
                      </a:r>
                      <a:endParaRPr lang="fr-FR" dirty="0"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Outputs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generated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by the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script’s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language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(Python, C++,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Matlab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,</a:t>
                      </a:r>
                      <a:r>
                        <a:rPr lang="fr-FR" baseline="0" dirty="0">
                          <a:latin typeface="Century Schoolbook" panose="02040604050505020304" pitchFamily="18" charset="0"/>
                        </a:rPr>
                        <a:t> FORTRAN)</a:t>
                      </a:r>
                      <a:endParaRPr lang="fr-FR" dirty="0"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547664" y="1412776"/>
            <a:ext cx="6336704" cy="482453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b="1" i="1" u="sng" dirty="0">
                <a:solidFill>
                  <a:schemeClr val="tx1"/>
                </a:solidFill>
                <a:latin typeface="Consolas"/>
                <a:cs typeface="Consolas"/>
              </a:rPr>
              <a:t>CHEMKIN KEYWORD INPUT</a:t>
            </a:r>
          </a:p>
          <a:p>
            <a:endParaRPr lang="fr-FR" sz="1600" b="1" i="1" u="sng" dirty="0">
              <a:solidFill>
                <a:schemeClr val="tx1"/>
              </a:solidFill>
              <a:latin typeface="Consolas"/>
              <a:cs typeface="Consolas"/>
            </a:endParaRPr>
          </a:p>
          <a:p>
            <a:r>
              <a:rPr lang="fr-FR" sz="1600" dirty="0">
                <a:solidFill>
                  <a:schemeClr val="tx1"/>
                </a:solidFill>
                <a:latin typeface="Consolas"/>
                <a:cs typeface="Consolas"/>
              </a:rPr>
              <a:t>/ </a:t>
            </a:r>
            <a:r>
              <a:rPr lang="fr-FR" sz="1600" dirty="0" err="1">
                <a:solidFill>
                  <a:schemeClr val="tx1"/>
                </a:solidFill>
                <a:latin typeface="Consolas"/>
                <a:cs typeface="Consolas"/>
              </a:rPr>
              <a:t>flame</a:t>
            </a:r>
            <a:r>
              <a:rPr lang="fr-FR" sz="1600" dirty="0">
                <a:solidFill>
                  <a:schemeClr val="tx1"/>
                </a:solidFill>
                <a:latin typeface="Consolas"/>
                <a:cs typeface="Consolas"/>
              </a:rPr>
              <a:t> configuration, </a:t>
            </a:r>
            <a:r>
              <a:rPr lang="fr-FR" sz="1600" dirty="0" err="1">
                <a:solidFill>
                  <a:schemeClr val="tx1"/>
                </a:solidFill>
                <a:latin typeface="Consolas"/>
                <a:cs typeface="Consolas"/>
              </a:rPr>
              <a:t>burner</a:t>
            </a:r>
            <a:r>
              <a:rPr lang="fr-FR" sz="1600" dirty="0">
                <a:solidFill>
                  <a:schemeClr val="tx1"/>
                </a:solidFill>
                <a:latin typeface="Consolas"/>
                <a:cs typeface="Consolas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Consolas"/>
                <a:cs typeface="Consolas"/>
              </a:rPr>
              <a:t>stabilized</a:t>
            </a:r>
            <a:r>
              <a:rPr lang="fr-FR" sz="1600" dirty="0">
                <a:solidFill>
                  <a:schemeClr val="tx1"/>
                </a:solidFill>
                <a:latin typeface="Consolas"/>
                <a:cs typeface="Consolas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Consolas"/>
                <a:cs typeface="Consolas"/>
              </a:rPr>
              <a:t>with</a:t>
            </a:r>
            <a:r>
              <a:rPr lang="fr-FR" sz="1600" dirty="0">
                <a:solidFill>
                  <a:schemeClr val="tx1"/>
                </a:solidFill>
                <a:latin typeface="Consolas"/>
                <a:cs typeface="Consolas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Consolas"/>
                <a:cs typeface="Consolas"/>
              </a:rPr>
              <a:t>specified</a:t>
            </a:r>
            <a:r>
              <a:rPr lang="fr-FR" sz="1600" dirty="0">
                <a:solidFill>
                  <a:schemeClr val="tx1"/>
                </a:solidFill>
                <a:latin typeface="Consolas"/>
                <a:cs typeface="Consolas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Consolas"/>
                <a:cs typeface="Consolas"/>
              </a:rPr>
              <a:t>temperature</a:t>
            </a:r>
            <a:endParaRPr lang="fr-FR" sz="1600" dirty="0">
              <a:solidFill>
                <a:schemeClr val="tx1"/>
              </a:solidFill>
              <a:latin typeface="Consolas"/>
              <a:cs typeface="Consolas"/>
            </a:endParaRPr>
          </a:p>
          <a:p>
            <a:r>
              <a:rPr lang="fr-FR" sz="1600" dirty="0">
                <a:solidFill>
                  <a:schemeClr val="tx1"/>
                </a:solidFill>
                <a:latin typeface="Consolas"/>
                <a:cs typeface="Consolas"/>
              </a:rPr>
              <a:t>BURN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/>
                <a:cs typeface="Consolas"/>
              </a:rPr>
              <a:t>TGIV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/>
                <a:cs typeface="Consolas"/>
              </a:rPr>
              <a:t>/ in the </a:t>
            </a:r>
            <a:r>
              <a:rPr lang="fr-FR" sz="1600" dirty="0" err="1">
                <a:solidFill>
                  <a:schemeClr val="tx1"/>
                </a:solidFill>
                <a:latin typeface="Consolas"/>
                <a:cs typeface="Consolas"/>
              </a:rPr>
              <a:t>event</a:t>
            </a:r>
            <a:r>
              <a:rPr lang="fr-FR" sz="1600" dirty="0">
                <a:solidFill>
                  <a:schemeClr val="tx1"/>
                </a:solidFill>
                <a:latin typeface="Consolas"/>
                <a:cs typeface="Consolas"/>
              </a:rPr>
              <a:t> of a Newton </a:t>
            </a:r>
            <a:r>
              <a:rPr lang="fr-FR" sz="1600" dirty="0" err="1">
                <a:solidFill>
                  <a:schemeClr val="tx1"/>
                </a:solidFill>
                <a:latin typeface="Consolas"/>
                <a:cs typeface="Consolas"/>
              </a:rPr>
              <a:t>failure</a:t>
            </a:r>
            <a:r>
              <a:rPr lang="fr-FR" sz="1600" dirty="0">
                <a:solidFill>
                  <a:schemeClr val="tx1"/>
                </a:solidFill>
                <a:latin typeface="Consolas"/>
                <a:cs typeface="Consolas"/>
              </a:rPr>
              <a:t>, </a:t>
            </a:r>
            <a:r>
              <a:rPr lang="fr-FR" sz="1600" dirty="0" err="1">
                <a:solidFill>
                  <a:schemeClr val="tx1"/>
                </a:solidFill>
                <a:latin typeface="Consolas"/>
                <a:cs typeface="Consolas"/>
              </a:rPr>
              <a:t>take</a:t>
            </a:r>
            <a:r>
              <a:rPr lang="fr-FR" sz="1600" dirty="0">
                <a:solidFill>
                  <a:schemeClr val="tx1"/>
                </a:solidFill>
                <a:latin typeface="Consolas"/>
                <a:cs typeface="Consolas"/>
              </a:rPr>
              <a:t> 100 </a:t>
            </a:r>
            <a:r>
              <a:rPr lang="fr-FR" sz="1600" dirty="0" err="1">
                <a:solidFill>
                  <a:schemeClr val="tx1"/>
                </a:solidFill>
                <a:latin typeface="Consolas"/>
                <a:cs typeface="Consolas"/>
              </a:rPr>
              <a:t>timesteps</a:t>
            </a:r>
            <a:r>
              <a:rPr lang="fr-FR" sz="1600" dirty="0">
                <a:solidFill>
                  <a:schemeClr val="tx1"/>
                </a:solidFill>
                <a:latin typeface="Consolas"/>
                <a:cs typeface="Consolas"/>
              </a:rPr>
              <a:t> of 1.E-6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/>
                <a:cs typeface="Consolas"/>
              </a:rPr>
              <a:t>TIME 100 1.00E-6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/>
                <a:cs typeface="Consolas"/>
              </a:rPr>
              <a:t>/ </a:t>
            </a:r>
            <a:r>
              <a:rPr lang="fr-FR" sz="1600" dirty="0" err="1">
                <a:solidFill>
                  <a:schemeClr val="tx1"/>
                </a:solidFill>
                <a:latin typeface="Consolas"/>
                <a:cs typeface="Consolas"/>
              </a:rPr>
              <a:t>begin</a:t>
            </a:r>
            <a:r>
              <a:rPr lang="fr-FR" sz="1600" dirty="0">
                <a:solidFill>
                  <a:schemeClr val="tx1"/>
                </a:solidFill>
                <a:latin typeface="Consolas"/>
                <a:cs typeface="Consolas"/>
              </a:rPr>
              <a:t> on a </a:t>
            </a:r>
            <a:r>
              <a:rPr lang="fr-FR" sz="1600" dirty="0" err="1">
                <a:solidFill>
                  <a:schemeClr val="tx1"/>
                </a:solidFill>
                <a:latin typeface="Consolas"/>
                <a:cs typeface="Consolas"/>
              </a:rPr>
              <a:t>uniform</a:t>
            </a:r>
            <a:r>
              <a:rPr lang="fr-FR" sz="1600" dirty="0">
                <a:solidFill>
                  <a:schemeClr val="tx1"/>
                </a:solidFill>
                <a:latin typeface="Consolas"/>
                <a:cs typeface="Consolas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Consolas"/>
                <a:cs typeface="Consolas"/>
              </a:rPr>
              <a:t>mesh</a:t>
            </a:r>
            <a:r>
              <a:rPr lang="fr-FR" sz="1600" dirty="0">
                <a:solidFill>
                  <a:schemeClr val="tx1"/>
                </a:solidFill>
                <a:latin typeface="Consolas"/>
                <a:cs typeface="Consolas"/>
              </a:rPr>
              <a:t> of 6 points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/>
                <a:cs typeface="Consolas"/>
              </a:rPr>
              <a:t>NPTS 6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/>
                <a:cs typeface="Consolas"/>
              </a:rPr>
              <a:t>/ </a:t>
            </a:r>
            <a:r>
              <a:rPr lang="fr-FR" sz="1600" dirty="0" err="1">
                <a:solidFill>
                  <a:schemeClr val="tx1"/>
                </a:solidFill>
                <a:latin typeface="Consolas"/>
                <a:cs typeface="Consolas"/>
              </a:rPr>
              <a:t>definition</a:t>
            </a:r>
            <a:r>
              <a:rPr lang="fr-FR" sz="1600" dirty="0">
                <a:solidFill>
                  <a:schemeClr val="tx1"/>
                </a:solidFill>
                <a:latin typeface="Consolas"/>
                <a:cs typeface="Consolas"/>
              </a:rPr>
              <a:t> of the </a:t>
            </a:r>
            <a:r>
              <a:rPr lang="fr-FR" sz="1600" dirty="0" err="1">
                <a:solidFill>
                  <a:schemeClr val="tx1"/>
                </a:solidFill>
                <a:latin typeface="Consolas"/>
                <a:cs typeface="Consolas"/>
              </a:rPr>
              <a:t>computational</a:t>
            </a:r>
            <a:r>
              <a:rPr lang="fr-FR" sz="1600" dirty="0">
                <a:solidFill>
                  <a:schemeClr val="tx1"/>
                </a:solidFill>
                <a:latin typeface="Consolas"/>
                <a:cs typeface="Consolas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Consolas"/>
                <a:cs typeface="Consolas"/>
              </a:rPr>
              <a:t>interval</a:t>
            </a:r>
            <a:endParaRPr lang="fr-FR" sz="1600" dirty="0">
              <a:solidFill>
                <a:schemeClr val="tx1"/>
              </a:solidFill>
              <a:latin typeface="Consolas"/>
              <a:cs typeface="Consolas"/>
            </a:endParaRPr>
          </a:p>
          <a:p>
            <a:r>
              <a:rPr lang="fr-FR" sz="1600" dirty="0">
                <a:solidFill>
                  <a:schemeClr val="tx1"/>
                </a:solidFill>
                <a:latin typeface="Consolas"/>
                <a:cs typeface="Consolas"/>
              </a:rPr>
              <a:t>XEND 10.0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/>
                <a:cs typeface="Consolas"/>
              </a:rPr>
              <a:t>XCEN 5.0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/>
                <a:cs typeface="Consolas"/>
              </a:rPr>
              <a:t>WMIX 10.0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/>
                <a:cs typeface="Consolas"/>
              </a:rPr>
              <a:t>/ pressure and </a:t>
            </a:r>
            <a:r>
              <a:rPr lang="fr-FR" sz="1600" dirty="0" err="1">
                <a:solidFill>
                  <a:schemeClr val="tx1"/>
                </a:solidFill>
                <a:latin typeface="Consolas"/>
                <a:cs typeface="Consolas"/>
              </a:rPr>
              <a:t>inlet</a:t>
            </a:r>
            <a:r>
              <a:rPr lang="fr-FR" sz="1600" dirty="0">
                <a:solidFill>
                  <a:schemeClr val="tx1"/>
                </a:solidFill>
                <a:latin typeface="Consolas"/>
                <a:cs typeface="Consolas"/>
              </a:rPr>
              <a:t> mass flow rate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/>
                <a:cs typeface="Consolas"/>
              </a:rPr>
              <a:t>PRES 0.0329 (</a:t>
            </a:r>
            <a:r>
              <a:rPr lang="fr-FR" sz="1600" dirty="0" err="1">
                <a:solidFill>
                  <a:schemeClr val="tx1"/>
                </a:solidFill>
                <a:latin typeface="Consolas"/>
                <a:cs typeface="Consolas"/>
              </a:rPr>
              <a:t>atmospheres</a:t>
            </a:r>
            <a:r>
              <a:rPr lang="fr-FR" sz="1600" dirty="0">
                <a:solidFill>
                  <a:schemeClr val="tx1"/>
                </a:solidFill>
                <a:latin typeface="Consolas"/>
                <a:cs typeface="Consolas"/>
              </a:rPr>
              <a:t>)</a:t>
            </a:r>
          </a:p>
          <a:p>
            <a:r>
              <a:rPr lang="fr-FR" sz="1600" dirty="0">
                <a:solidFill>
                  <a:schemeClr val="tx1"/>
                </a:solidFill>
                <a:latin typeface="Consolas"/>
                <a:cs typeface="Consolas"/>
              </a:rPr>
              <a:t>FLRT 4.63E-3 (g/cm**2-sec)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1547664" y="5517232"/>
            <a:ext cx="3096344" cy="576064"/>
          </a:xfrm>
          <a:prstGeom prst="round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4860032" y="5589240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KEYWORDS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D1AFD6F-D6C8-EB47-8258-97B13A55E048}"/>
              </a:ext>
            </a:extLst>
          </p:cNvPr>
          <p:cNvSpPr txBox="1">
            <a:spLocks/>
          </p:cNvSpPr>
          <p:nvPr/>
        </p:nvSpPr>
        <p:spPr>
          <a:xfrm>
            <a:off x="457200" y="27464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Century Schoolbook" panose="02040604050505020304" pitchFamily="18" charset="0"/>
              </a:rPr>
              <a:t>Cantera VS CHEMKIN</a:t>
            </a:r>
            <a:endParaRPr lang="fr-FR" dirty="0">
              <a:latin typeface="Century Schoolbook" panose="02040604050505020304" pitchFamily="18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7672102-21C3-A243-82C8-D32BCD379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97816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sz="3200" dirty="0">
                <a:latin typeface="Century Schoolbook" panose="02040604050505020304" pitchFamily="18" charset="0"/>
              </a:rPr>
              <a:t>Cantera VS CHEMKIN</a:t>
            </a:r>
            <a:endParaRPr lang="fr-FR" dirty="0"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069160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Century Schoolbook" panose="02040604050505020304" pitchFamily="18" charset="0"/>
              </a:rPr>
              <a:t>It’s possibilities are </a:t>
            </a:r>
            <a:r>
              <a:rPr lang="en-US" sz="2200" b="1" dirty="0">
                <a:latin typeface="Century Schoolbook" panose="02040604050505020304" pitchFamily="18" charset="0"/>
              </a:rPr>
              <a:t>comparable to the CHEMKIN-II suite :</a:t>
            </a:r>
          </a:p>
          <a:p>
            <a:pPr marL="0" indent="0">
              <a:buNone/>
            </a:pPr>
            <a:endParaRPr lang="en-US" sz="1000" b="1" dirty="0"/>
          </a:p>
          <a:p>
            <a:pPr marL="457200" lvl="1" indent="0">
              <a:buNone/>
            </a:pPr>
            <a:endParaRPr lang="en-US" sz="2400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683568" y="2276871"/>
          <a:ext cx="7992888" cy="390881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03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8587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CHEMKIN = a set of FORTRAN </a:t>
                      </a:r>
                      <a:r>
                        <a:rPr lang="fr-FR" sz="2000" dirty="0" err="1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libraries</a:t>
                      </a:r>
                      <a:endParaRPr lang="fr-FR" sz="2000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CANTERA = a set of C++ </a:t>
                      </a:r>
                      <a:r>
                        <a:rPr lang="fr-FR" sz="2000" dirty="0" err="1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libraries</a:t>
                      </a:r>
                      <a:endParaRPr lang="fr-FR" sz="2000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56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3 input files (thermo</a:t>
                      </a:r>
                      <a:r>
                        <a:rPr lang="fr-FR" baseline="0" dirty="0">
                          <a:latin typeface="Century Schoolbook" panose="02040604050505020304" pitchFamily="18" charset="0"/>
                        </a:rPr>
                        <a:t> / transport / </a:t>
                      </a:r>
                      <a:r>
                        <a:rPr lang="fr-FR" baseline="0" dirty="0" err="1">
                          <a:latin typeface="Century Schoolbook" panose="02040604050505020304" pitchFamily="18" charset="0"/>
                        </a:rPr>
                        <a:t>mechanism</a:t>
                      </a:r>
                      <a:r>
                        <a:rPr lang="fr-FR" baseline="0" dirty="0">
                          <a:latin typeface="Century Schoolbook" panose="02040604050505020304" pitchFamily="18" charset="0"/>
                        </a:rPr>
                        <a:t>)</a:t>
                      </a:r>
                      <a:endParaRPr lang="fr-FR" dirty="0"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1 « data file » (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everything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558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« 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Interpreter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step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 » to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generate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the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binary</a:t>
                      </a:r>
                      <a:r>
                        <a:rPr lang="fr-FR" baseline="0" dirty="0">
                          <a:latin typeface="Century Schoolbook" panose="02040604050505020304" pitchFamily="18" charset="0"/>
                        </a:rPr>
                        <a:t> input file</a:t>
                      </a:r>
                      <a:endParaRPr lang="fr-FR" dirty="0"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>
                        <a:latin typeface="Century Schoolbook" panose="020406040505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A driver to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stir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the program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towards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simulations (</a:t>
                      </a:r>
                      <a:r>
                        <a:rPr lang="fr-FR" b="1" i="1" u="sng" dirty="0">
                          <a:latin typeface="Century Schoolbook" panose="02040604050505020304" pitchFamily="18" charset="0"/>
                        </a:rPr>
                        <a:t>Keywords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A script to arrange « building blocks »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into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a simulation (</a:t>
                      </a:r>
                      <a:r>
                        <a:rPr lang="fr-FR" b="1" i="1" u="sng" dirty="0">
                          <a:latin typeface="Century Schoolbook" panose="02040604050505020304" pitchFamily="18" charset="0"/>
                        </a:rPr>
                        <a:t>Interface</a:t>
                      </a:r>
                      <a:r>
                        <a:rPr lang="fr-FR" b="1" i="1" u="sng" baseline="0" dirty="0">
                          <a:latin typeface="Century Schoolbook" panose="02040604050505020304" pitchFamily="18" charset="0"/>
                        </a:rPr>
                        <a:t> </a:t>
                      </a:r>
                      <a:r>
                        <a:rPr lang="fr-FR" b="1" i="1" u="sng" baseline="0" dirty="0" err="1">
                          <a:latin typeface="Century Schoolbook" panose="02040604050505020304" pitchFamily="18" charset="0"/>
                        </a:rPr>
                        <a:t>objects</a:t>
                      </a:r>
                      <a:r>
                        <a:rPr lang="fr-FR" b="1" i="1" u="sng" baseline="0" dirty="0">
                          <a:latin typeface="Century Schoolbook" panose="02040604050505020304" pitchFamily="18" charset="0"/>
                        </a:rPr>
                        <a:t> and </a:t>
                      </a:r>
                      <a:r>
                        <a:rPr lang="fr-FR" b="1" i="1" u="sng" baseline="0" dirty="0" err="1">
                          <a:latin typeface="Century Schoolbook" panose="02040604050505020304" pitchFamily="18" charset="0"/>
                        </a:rPr>
                        <a:t>functions</a:t>
                      </a:r>
                      <a:r>
                        <a:rPr lang="fr-FR" b="0" i="0" u="none" baseline="0" dirty="0">
                          <a:latin typeface="Century Schoolbook" panose="02040604050505020304" pitchFamily="18" charset="0"/>
                        </a:rPr>
                        <a:t>)</a:t>
                      </a:r>
                      <a:endParaRPr lang="fr-FR" b="0" i="0" u="none" dirty="0">
                        <a:latin typeface="Century Schoolbook" panose="020406040505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989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Outputs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written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by the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libraries</a:t>
                      </a:r>
                      <a:endParaRPr lang="fr-FR" dirty="0"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Outputs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generated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by the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script’s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language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(Python, C++,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Matlab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,</a:t>
                      </a:r>
                      <a:r>
                        <a:rPr lang="fr-FR" baseline="0" dirty="0">
                          <a:latin typeface="Century Schoolbook" panose="02040604050505020304" pitchFamily="18" charset="0"/>
                        </a:rPr>
                        <a:t> FORTRAN)</a:t>
                      </a:r>
                      <a:endParaRPr lang="fr-FR" dirty="0"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3F43139-D840-E044-A794-B6ADA11F1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58929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sz="3200" dirty="0">
                <a:latin typeface="Century Schoolbook" panose="02040604050505020304" pitchFamily="18" charset="0"/>
              </a:rPr>
              <a:t>Cantera VS CHEMKIN</a:t>
            </a:r>
            <a:endParaRPr lang="fr-FR" dirty="0">
              <a:latin typeface="Century Schoolbook" panose="020406040505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069160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Century Schoolbook" panose="02040604050505020304" pitchFamily="18" charset="0"/>
              </a:rPr>
              <a:t>It’s possibilities are </a:t>
            </a:r>
            <a:r>
              <a:rPr lang="en-US" sz="2200" b="1" dirty="0">
                <a:latin typeface="Century Schoolbook" panose="02040604050505020304" pitchFamily="18" charset="0"/>
              </a:rPr>
              <a:t>comparable to the CHEMKIN-II suite :</a:t>
            </a:r>
          </a:p>
          <a:p>
            <a:pPr marL="0" indent="0">
              <a:buNone/>
            </a:pPr>
            <a:endParaRPr lang="en-US" sz="2200" b="1" dirty="0">
              <a:latin typeface="Century Schoolbook" panose="02040604050505020304" pitchFamily="18" charset="0"/>
            </a:endParaRPr>
          </a:p>
          <a:p>
            <a:pPr marL="457200" lvl="1" indent="0">
              <a:buNone/>
            </a:pPr>
            <a:endParaRPr lang="en-US" sz="2400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/>
          </p:nvPr>
        </p:nvGraphicFramePr>
        <p:xfrm>
          <a:off x="683568" y="2276871"/>
          <a:ext cx="7992888" cy="390881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03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8587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CHEMKIN = a set of FORTRAN </a:t>
                      </a:r>
                      <a:r>
                        <a:rPr lang="fr-FR" sz="2000" dirty="0" err="1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libraries</a:t>
                      </a:r>
                      <a:endParaRPr lang="fr-FR" sz="2000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CANTERA = a set of C++ </a:t>
                      </a:r>
                      <a:r>
                        <a:rPr lang="fr-FR" sz="2000" dirty="0" err="1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libraries</a:t>
                      </a:r>
                      <a:endParaRPr lang="fr-FR" sz="2000" dirty="0">
                        <a:solidFill>
                          <a:schemeClr val="tx1"/>
                        </a:solidFill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56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3 input files (thermo</a:t>
                      </a:r>
                      <a:r>
                        <a:rPr lang="fr-FR" baseline="0" dirty="0">
                          <a:latin typeface="Century Schoolbook" panose="02040604050505020304" pitchFamily="18" charset="0"/>
                        </a:rPr>
                        <a:t> / transport / </a:t>
                      </a:r>
                      <a:r>
                        <a:rPr lang="fr-FR" baseline="0" dirty="0" err="1">
                          <a:latin typeface="Century Schoolbook" panose="02040604050505020304" pitchFamily="18" charset="0"/>
                        </a:rPr>
                        <a:t>mechanism</a:t>
                      </a:r>
                      <a:r>
                        <a:rPr lang="fr-FR" baseline="0" dirty="0">
                          <a:latin typeface="Century Schoolbook" panose="02040604050505020304" pitchFamily="18" charset="0"/>
                        </a:rPr>
                        <a:t>)</a:t>
                      </a:r>
                      <a:endParaRPr lang="fr-FR" dirty="0"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1 data file (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everything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558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« 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Interpreter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step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 » to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generate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the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binary</a:t>
                      </a:r>
                      <a:r>
                        <a:rPr lang="fr-FR" baseline="0" dirty="0">
                          <a:latin typeface="Century Schoolbook" panose="02040604050505020304" pitchFamily="18" charset="0"/>
                        </a:rPr>
                        <a:t> input file</a:t>
                      </a:r>
                      <a:endParaRPr lang="fr-FR" dirty="0"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>
                        <a:latin typeface="Century Schoolbook" panose="02040604050505020304" pitchFamily="18" charset="0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A driver to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stir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the program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towards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simulations (</a:t>
                      </a:r>
                      <a:r>
                        <a:rPr lang="fr-FR" b="1" i="1" u="sng" dirty="0">
                          <a:latin typeface="Century Schoolbook" panose="02040604050505020304" pitchFamily="18" charset="0"/>
                        </a:rPr>
                        <a:t>Keywords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Century Schoolbook" panose="02040604050505020304" pitchFamily="18" charset="0"/>
                        </a:rPr>
                        <a:t>A script to arrange « building blocks »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into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a simulation</a:t>
                      </a:r>
                      <a:r>
                        <a:rPr lang="fr-FR" baseline="0" dirty="0">
                          <a:latin typeface="Century Schoolbook" panose="02040604050505020304" pitchFamily="18" charset="0"/>
                        </a:rPr>
                        <a:t> 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(</a:t>
                      </a:r>
                      <a:r>
                        <a:rPr lang="fr-FR" b="1" i="1" u="sng" dirty="0">
                          <a:latin typeface="Century Schoolbook" panose="02040604050505020304" pitchFamily="18" charset="0"/>
                        </a:rPr>
                        <a:t>Interface</a:t>
                      </a:r>
                      <a:r>
                        <a:rPr lang="fr-FR" b="1" i="1" u="sng" baseline="0" dirty="0">
                          <a:latin typeface="Century Schoolbook" panose="02040604050505020304" pitchFamily="18" charset="0"/>
                        </a:rPr>
                        <a:t> </a:t>
                      </a:r>
                      <a:r>
                        <a:rPr lang="fr-FR" b="1" i="1" u="sng" baseline="0" dirty="0" err="1">
                          <a:latin typeface="Century Schoolbook" panose="02040604050505020304" pitchFamily="18" charset="0"/>
                        </a:rPr>
                        <a:t>objects</a:t>
                      </a:r>
                      <a:r>
                        <a:rPr lang="fr-FR" b="1" i="1" u="sng" baseline="0" dirty="0">
                          <a:latin typeface="Century Schoolbook" panose="02040604050505020304" pitchFamily="18" charset="0"/>
                        </a:rPr>
                        <a:t> and </a:t>
                      </a:r>
                      <a:r>
                        <a:rPr lang="fr-FR" b="1" i="1" u="sng" baseline="0" dirty="0" err="1">
                          <a:latin typeface="Century Schoolbook" panose="02040604050505020304" pitchFamily="18" charset="0"/>
                        </a:rPr>
                        <a:t>functions</a:t>
                      </a:r>
                      <a:r>
                        <a:rPr lang="fr-FR" b="0" i="0" u="none" baseline="0" dirty="0">
                          <a:latin typeface="Century Schoolbook" panose="02040604050505020304" pitchFamily="18" charset="0"/>
                        </a:rPr>
                        <a:t>)</a:t>
                      </a:r>
                      <a:endParaRPr lang="fr-FR" b="0" i="0" u="none" dirty="0">
                        <a:latin typeface="Century Schoolbook" panose="020406040505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989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Outputs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written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by the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libraries</a:t>
                      </a:r>
                      <a:endParaRPr lang="fr-FR" dirty="0"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entury Schoolbook" panose="02040604050505020304" pitchFamily="18" charset="0"/>
                        </a:rPr>
                        <a:t>Outputs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generated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by the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script’s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language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 (Python, C++, </a:t>
                      </a:r>
                      <a:r>
                        <a:rPr lang="fr-FR" dirty="0" err="1">
                          <a:latin typeface="Century Schoolbook" panose="02040604050505020304" pitchFamily="18" charset="0"/>
                        </a:rPr>
                        <a:t>Matlab</a:t>
                      </a:r>
                      <a:r>
                        <a:rPr lang="fr-FR" dirty="0">
                          <a:latin typeface="Century Schoolbook" panose="02040604050505020304" pitchFamily="18" charset="0"/>
                        </a:rPr>
                        <a:t>,</a:t>
                      </a:r>
                      <a:r>
                        <a:rPr lang="fr-FR" baseline="0" dirty="0">
                          <a:latin typeface="Century Schoolbook" panose="02040604050505020304" pitchFamily="18" charset="0"/>
                        </a:rPr>
                        <a:t> FORTRAN)</a:t>
                      </a:r>
                      <a:endParaRPr lang="fr-FR" dirty="0"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051720" y="2348880"/>
            <a:ext cx="6120680" cy="3744416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u="sng" dirty="0">
                <a:solidFill>
                  <a:srgbClr val="000000"/>
                </a:solidFill>
                <a:latin typeface="Consolas"/>
                <a:cs typeface="Consolas"/>
              </a:rPr>
              <a:t>"""  Burner Stabilized flame ‘.</a:t>
            </a:r>
            <a:r>
              <a:rPr lang="en-US" sz="1400" u="sng" dirty="0" err="1">
                <a:solidFill>
                  <a:srgbClr val="000000"/>
                </a:solidFill>
                <a:latin typeface="Consolas"/>
                <a:cs typeface="Consolas"/>
              </a:rPr>
              <a:t>py</a:t>
            </a:r>
            <a:r>
              <a:rPr lang="en-US" sz="1400" u="sng" dirty="0">
                <a:solidFill>
                  <a:srgbClr val="000000"/>
                </a:solidFill>
                <a:latin typeface="Consolas"/>
                <a:cs typeface="Consolas"/>
              </a:rPr>
              <a:t>’ script. ""”</a:t>
            </a:r>
          </a:p>
          <a:p>
            <a:endParaRPr lang="en-US" sz="1400" u="sng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nsolas"/>
                <a:cs typeface="Consolas"/>
              </a:rPr>
              <a:t>initial_grid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    = [0.0, 0.0025, 0.005, 0.0075, 0.0099, 0.01]</a:t>
            </a:r>
          </a:p>
          <a:p>
            <a:endParaRPr lang="en-US" sz="14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/>
                <a:cs typeface="Consolas"/>
              </a:rPr>
              <a:t>f               = </a:t>
            </a:r>
            <a:r>
              <a:rPr lang="fr-FR" sz="1400" dirty="0" err="1">
                <a:solidFill>
                  <a:srgbClr val="000000"/>
                </a:solidFill>
                <a:latin typeface="Consolas"/>
                <a:cs typeface="Consolas"/>
              </a:rPr>
              <a:t>ct.BurnerFlame</a:t>
            </a:r>
            <a:r>
              <a:rPr lang="fr-FR" sz="1400" dirty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fr-FR" sz="1400" dirty="0" err="1">
                <a:solidFill>
                  <a:srgbClr val="000000"/>
                </a:solidFill>
                <a:latin typeface="Consolas"/>
                <a:cs typeface="Consolas"/>
              </a:rPr>
              <a:t>gas</a:t>
            </a:r>
            <a:r>
              <a:rPr lang="fr-FR" sz="1400" dirty="0">
                <a:solidFill>
                  <a:srgbClr val="000000"/>
                </a:solidFill>
                <a:latin typeface="Consolas"/>
                <a:cs typeface="Consolas"/>
              </a:rPr>
              <a:t>, </a:t>
            </a:r>
            <a:r>
              <a:rPr lang="fr-FR" sz="1400" dirty="0" err="1">
                <a:solidFill>
                  <a:srgbClr val="000000"/>
                </a:solidFill>
                <a:latin typeface="Consolas"/>
                <a:cs typeface="Consolas"/>
              </a:rPr>
              <a:t>initial_grid</a:t>
            </a:r>
            <a:r>
              <a:rPr lang="fr-FR" sz="1400" dirty="0">
                <a:solidFill>
                  <a:srgbClr val="000000"/>
                </a:solidFill>
                <a:latin typeface="Consolas"/>
                <a:cs typeface="Consolas"/>
              </a:rPr>
              <a:t>)</a:t>
            </a:r>
          </a:p>
          <a:p>
            <a:r>
              <a:rPr lang="fr-FR" sz="1400" dirty="0" err="1">
                <a:solidFill>
                  <a:srgbClr val="000000"/>
                </a:solidFill>
                <a:latin typeface="Consolas"/>
                <a:cs typeface="Consolas"/>
              </a:rPr>
              <a:t>f.burner.T</a:t>
            </a:r>
            <a:r>
              <a:rPr lang="fr-FR" sz="1400" dirty="0">
                <a:solidFill>
                  <a:srgbClr val="000000"/>
                </a:solidFill>
                <a:latin typeface="Consolas"/>
                <a:cs typeface="Consolas"/>
              </a:rPr>
              <a:t>      = 400</a:t>
            </a:r>
          </a:p>
          <a:p>
            <a:r>
              <a:rPr lang="fr-FR" sz="1400" dirty="0" err="1">
                <a:solidFill>
                  <a:srgbClr val="000000"/>
                </a:solidFill>
                <a:latin typeface="Consolas"/>
                <a:cs typeface="Consolas"/>
              </a:rPr>
              <a:t>f.burner.X</a:t>
            </a:r>
            <a:r>
              <a:rPr lang="fr-FR" sz="1400" dirty="0">
                <a:solidFill>
                  <a:srgbClr val="000000"/>
                </a:solidFill>
                <a:latin typeface="Consolas"/>
                <a:cs typeface="Consolas"/>
              </a:rPr>
              <a:t>      = </a:t>
            </a:r>
            <a:r>
              <a:rPr lang="fr-FR" sz="1400" dirty="0" err="1">
                <a:solidFill>
                  <a:srgbClr val="000000"/>
                </a:solidFill>
                <a:latin typeface="Consolas"/>
                <a:cs typeface="Consolas"/>
              </a:rPr>
              <a:t>reactants</a:t>
            </a:r>
            <a:endParaRPr lang="fr-FR" sz="1400" dirty="0">
              <a:solidFill>
                <a:srgbClr val="000000"/>
              </a:solidFill>
              <a:latin typeface="Consolas"/>
              <a:cs typeface="Consolas"/>
            </a:endParaRPr>
          </a:p>
          <a:p>
            <a:r>
              <a:rPr lang="nl-NL" sz="1400" dirty="0" err="1">
                <a:solidFill>
                  <a:srgbClr val="000000"/>
                </a:solidFill>
                <a:latin typeface="Consolas"/>
                <a:cs typeface="Consolas"/>
              </a:rPr>
              <a:t>f.burner.mdot</a:t>
            </a:r>
            <a:r>
              <a:rPr lang="nl-NL" sz="1400" dirty="0">
                <a:solidFill>
                  <a:srgbClr val="000000"/>
                </a:solidFill>
                <a:latin typeface="Consolas"/>
                <a:cs typeface="Consolas"/>
              </a:rPr>
              <a:t>   = 0.04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2123728" y="4869160"/>
            <a:ext cx="2376264" cy="360040"/>
          </a:xfrm>
          <a:prstGeom prst="round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4788024" y="4869160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FUNCTIONS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2123728" y="4149080"/>
            <a:ext cx="432048" cy="288032"/>
          </a:xfrm>
          <a:prstGeom prst="round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627784" y="4005064"/>
            <a:ext cx="1584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OBJECTS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1E89108-4DCE-0F49-9FC8-D542D5683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28729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35D74A-586C-714A-B9D1-D59F44A2D9CE}"/>
              </a:ext>
            </a:extLst>
          </p:cNvPr>
          <p:cNvSpPr/>
          <p:nvPr/>
        </p:nvSpPr>
        <p:spPr>
          <a:xfrm>
            <a:off x="1012167" y="2564904"/>
            <a:ext cx="7119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entury Schoolbook" panose="02040604050505020304" pitchFamily="18" charset="0"/>
              </a:rPr>
              <a:t>2. Detailed structure of Cantera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5B247D9-A650-F645-8712-E37883330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926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cantera-structure.png">
            <a:extLst>
              <a:ext uri="{FF2B5EF4-FFF2-40B4-BE49-F238E27FC236}">
                <a16:creationId xmlns:a16="http://schemas.microsoft.com/office/drawing/2014/main" id="{B7A68678-AC80-0541-9996-05D2878BB5E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7410" y="1668192"/>
            <a:ext cx="7369179" cy="41761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  <a:ln>
            <a:noFill/>
          </a:ln>
        </p:spPr>
        <p:txBody>
          <a:bodyPr>
            <a:normAutofit/>
          </a:bodyPr>
          <a:lstStyle/>
          <a:p>
            <a:r>
              <a:rPr lang="fr-FR" dirty="0">
                <a:latin typeface="Century Schoolbook" panose="02040604050505020304" pitchFamily="18" charset="0"/>
              </a:rPr>
              <a:t>Structure of CANTERA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40D8A5-8386-3441-956D-9A9E3376E165}"/>
              </a:ext>
            </a:extLst>
          </p:cNvPr>
          <p:cNvSpPr/>
          <p:nvPr/>
        </p:nvSpPr>
        <p:spPr>
          <a:xfrm>
            <a:off x="2627784" y="3284984"/>
            <a:ext cx="3528392" cy="86409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08ECC1A-EDFF-7042-83B3-754842F4A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3985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  <a:ln>
            <a:noFill/>
          </a:ln>
        </p:spPr>
        <p:txBody>
          <a:bodyPr/>
          <a:lstStyle/>
          <a:p>
            <a:r>
              <a:rPr lang="fr-FR" i="1" dirty="0" err="1">
                <a:latin typeface="Century Schoolbook" panose="02040604050505020304" pitchFamily="18" charset="0"/>
              </a:rPr>
              <a:t>What</a:t>
            </a:r>
            <a:r>
              <a:rPr lang="fr-FR" i="1" dirty="0">
                <a:latin typeface="Century Schoolbook" panose="02040604050505020304" pitchFamily="18" charset="0"/>
              </a:rPr>
              <a:t> </a:t>
            </a:r>
            <a:r>
              <a:rPr lang="fr-FR" i="1" dirty="0" err="1">
                <a:latin typeface="Century Schoolbook" panose="02040604050505020304" pitchFamily="18" charset="0"/>
              </a:rPr>
              <a:t>can</a:t>
            </a:r>
            <a:r>
              <a:rPr lang="fr-FR" i="1" dirty="0">
                <a:latin typeface="Century Schoolbook" panose="02040604050505020304" pitchFamily="18" charset="0"/>
              </a:rPr>
              <a:t> CANTERA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591" y="2276872"/>
            <a:ext cx="8229600" cy="364502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Schoolbook" panose="02040604050505020304" pitchFamily="18" charset="0"/>
              </a:rPr>
              <a:t>Initialize a mixture (tutorial part 1)</a:t>
            </a:r>
          </a:p>
          <a:p>
            <a:r>
              <a:rPr lang="en-US" sz="2400" dirty="0">
                <a:latin typeface="Century Schoolbook" panose="02040604050505020304" pitchFamily="18" charset="0"/>
              </a:rPr>
              <a:t>0D (tutorial part 2)</a:t>
            </a:r>
          </a:p>
          <a:p>
            <a:pPr lvl="1"/>
            <a:r>
              <a:rPr lang="en-US" sz="2000" dirty="0">
                <a:latin typeface="Century Schoolbook" panose="02040604050505020304" pitchFamily="18" charset="0"/>
              </a:rPr>
              <a:t>Equilibrium state</a:t>
            </a:r>
          </a:p>
          <a:p>
            <a:r>
              <a:rPr lang="en-US" sz="2400" dirty="0">
                <a:latin typeface="Century Schoolbook" panose="02040604050505020304" pitchFamily="18" charset="0"/>
              </a:rPr>
              <a:t>0D with time evolution (tutorial part 3)</a:t>
            </a:r>
          </a:p>
          <a:p>
            <a:pPr lvl="1"/>
            <a:r>
              <a:rPr lang="en-US" sz="2000" dirty="0">
                <a:latin typeface="Century Schoolbook" panose="02040604050505020304" pitchFamily="18" charset="0"/>
              </a:rPr>
              <a:t>Constant Pressure/Volume batch reactor</a:t>
            </a:r>
          </a:p>
          <a:p>
            <a:pPr lvl="1"/>
            <a:r>
              <a:rPr lang="en-US" sz="2000" dirty="0">
                <a:latin typeface="Century Schoolbook" panose="02040604050505020304" pitchFamily="18" charset="0"/>
              </a:rPr>
              <a:t>Steady-state Plug Flow Reactor (PFR)</a:t>
            </a:r>
            <a:endParaRPr lang="fr-FR" sz="2400" dirty="0">
              <a:solidFill>
                <a:sysClr val="windowText" lastClr="00000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BAE5F5-1676-9444-AE08-4974DDF8C6C5}"/>
              </a:ext>
            </a:extLst>
          </p:cNvPr>
          <p:cNvSpPr txBox="1">
            <a:spLocks/>
          </p:cNvSpPr>
          <p:nvPr/>
        </p:nvSpPr>
        <p:spPr>
          <a:xfrm>
            <a:off x="1691680" y="1460362"/>
            <a:ext cx="5256584" cy="654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75000"/>
              <a:buFont typeface="Wingdings" charset="2"/>
              <a:buChar char="u"/>
              <a:defRPr sz="258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63776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charset="2"/>
              <a:buChar char="§"/>
              <a:defRPr sz="1846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5103" indent="-211021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1846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7145" indent="-211021" algn="l" defTabSz="422041" rtl="0" eaLnBrk="1" latinLnBrk="0" hangingPunct="1">
              <a:spcBef>
                <a:spcPct val="20000"/>
              </a:spcBef>
              <a:buFont typeface="Arial"/>
              <a:buChar char="–"/>
              <a:defRPr sz="1292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99186" indent="-211021" algn="l" defTabSz="422041" rtl="0" eaLnBrk="1" latinLnBrk="0" hangingPunct="1">
              <a:spcBef>
                <a:spcPct val="20000"/>
              </a:spcBef>
              <a:buFont typeface="Arial"/>
              <a:buChar char="»"/>
              <a:defRPr sz="1292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21227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  <a:latin typeface="Century Schoolbook" panose="02040604050505020304" pitchFamily="18" charset="0"/>
              </a:rPr>
              <a:t>In terms of calculations …</a:t>
            </a:r>
          </a:p>
        </p:txBody>
      </p:sp>
      <p:pic>
        <p:nvPicPr>
          <p:cNvPr id="8" name="Picture 10" descr="Cartoon of a Stirred Reactor">
            <a:extLst>
              <a:ext uri="{FF2B5EF4-FFF2-40B4-BE49-F238E27FC236}">
                <a16:creationId xmlns:a16="http://schemas.microsoft.com/office/drawing/2014/main" id="{1363964A-760D-344B-ABE8-EB12CB956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293096"/>
            <a:ext cx="3168352" cy="157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E465C8-F8D3-F740-B8B9-A3C04EEE7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entury Schoolbook" panose="02040604050505020304" pitchFamily="18" charset="0"/>
              </a:rPr>
              <a:t>Structure of CANTERA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688" y="3789040"/>
            <a:ext cx="5266928" cy="1656184"/>
          </a:xfrm>
        </p:spPr>
        <p:txBody>
          <a:bodyPr>
            <a:normAutofit fontScale="92500" lnSpcReduction="20000"/>
          </a:bodyPr>
          <a:lstStyle/>
          <a:p>
            <a:r>
              <a:rPr lang="fr-FR" sz="2800" dirty="0" err="1">
                <a:latin typeface="Century Schoolbook" panose="02040604050505020304" pitchFamily="18" charset="0"/>
              </a:rPr>
              <a:t>Equilibrium</a:t>
            </a:r>
            <a:r>
              <a:rPr lang="fr-FR" sz="2800" dirty="0">
                <a:latin typeface="Century Schoolbook" panose="02040604050505020304" pitchFamily="18" charset="0"/>
              </a:rPr>
              <a:t> </a:t>
            </a:r>
            <a:r>
              <a:rPr lang="fr-FR" sz="2800" dirty="0" err="1">
                <a:latin typeface="Century Schoolbook" panose="02040604050505020304" pitchFamily="18" charset="0"/>
              </a:rPr>
              <a:t>calculations</a:t>
            </a:r>
            <a:endParaRPr lang="fr-FR" sz="2800" dirty="0">
              <a:latin typeface="Century Schoolbook" panose="02040604050505020304" pitchFamily="18" charset="0"/>
            </a:endParaRPr>
          </a:p>
          <a:p>
            <a:r>
              <a:rPr lang="en-US" sz="2800" dirty="0">
                <a:latin typeface="Century Schoolbook" panose="02040604050505020304" pitchFamily="18" charset="0"/>
              </a:rPr>
              <a:t>Reactor equations integration</a:t>
            </a:r>
          </a:p>
          <a:p>
            <a:r>
              <a:rPr lang="fr-FR" sz="2800" dirty="0">
                <a:latin typeface="Century Schoolbook" panose="02040604050505020304" pitchFamily="18" charset="0"/>
              </a:rPr>
              <a:t>1D </a:t>
            </a:r>
            <a:r>
              <a:rPr lang="fr-FR" sz="2800" dirty="0" err="1">
                <a:latin typeface="Century Schoolbook" panose="02040604050505020304" pitchFamily="18" charset="0"/>
              </a:rPr>
              <a:t>calculations</a:t>
            </a:r>
            <a:endParaRPr lang="fr-FR" sz="2800" dirty="0">
              <a:latin typeface="Century Schoolbook" panose="02040604050505020304" pitchFamily="18" charset="0"/>
            </a:endParaRPr>
          </a:p>
          <a:p>
            <a:r>
              <a:rPr lang="fr-FR" sz="2800" dirty="0">
                <a:latin typeface="Century Schoolbook" panose="02040604050505020304" pitchFamily="18" charset="0"/>
              </a:rPr>
              <a:t>…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1800B0-7AFF-BA4E-A4FD-8BA91D779C76}"/>
              </a:ext>
            </a:extLst>
          </p:cNvPr>
          <p:cNvSpPr/>
          <p:nvPr/>
        </p:nvSpPr>
        <p:spPr>
          <a:xfrm>
            <a:off x="2452936" y="1262079"/>
            <a:ext cx="38884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fr-FR" sz="2800" dirty="0">
                <a:latin typeface="Century Schoolbook" panose="02040604050505020304" pitchFamily="18" charset="0"/>
              </a:rPr>
              <a:t>The « </a:t>
            </a:r>
            <a:r>
              <a:rPr lang="fr-FR" sz="2800" dirty="0" err="1">
                <a:latin typeface="Century Schoolbook" panose="02040604050505020304" pitchFamily="18" charset="0"/>
              </a:rPr>
              <a:t>Solver</a:t>
            </a:r>
            <a:r>
              <a:rPr lang="fr-FR" sz="2800" dirty="0">
                <a:latin typeface="Century Schoolbook" panose="02040604050505020304" pitchFamily="18" charset="0"/>
              </a:rPr>
              <a:t> » 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B9D836-7355-6342-BB56-08E3EE2B83AE}"/>
              </a:ext>
            </a:extLst>
          </p:cNvPr>
          <p:cNvSpPr/>
          <p:nvPr/>
        </p:nvSpPr>
        <p:spPr>
          <a:xfrm>
            <a:off x="457200" y="2277747"/>
            <a:ext cx="78592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fr-FR" sz="2400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Usually</a:t>
            </a:r>
            <a:r>
              <a:rPr lang="fr-FR" sz="2400" dirty="0">
                <a:solidFill>
                  <a:srgbClr val="FF0000"/>
                </a:solidFill>
                <a:latin typeface="Century Schoolbook" panose="02040604050505020304" pitchFamily="18" charset="0"/>
              </a:rPr>
              <a:t> </a:t>
            </a:r>
            <a:r>
              <a:rPr lang="fr-FR" sz="2400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hidden</a:t>
            </a:r>
            <a:r>
              <a:rPr lang="fr-FR" sz="2400" dirty="0">
                <a:solidFill>
                  <a:srgbClr val="FF0000"/>
                </a:solidFill>
                <a:latin typeface="Century Schoolbook" panose="02040604050505020304" pitchFamily="18" charset="0"/>
              </a:rPr>
              <a:t> </a:t>
            </a:r>
            <a:r>
              <a:rPr lang="fr-FR" sz="2400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from</a:t>
            </a:r>
            <a:r>
              <a:rPr lang="fr-FR" sz="2400" dirty="0">
                <a:solidFill>
                  <a:srgbClr val="FF0000"/>
                </a:solidFill>
                <a:latin typeface="Century Schoolbook" panose="02040604050505020304" pitchFamily="18" charset="0"/>
              </a:rPr>
              <a:t> the user, and </a:t>
            </a:r>
            <a:r>
              <a:rPr lang="fr-FR" sz="2400" b="1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borrows</a:t>
            </a:r>
            <a:r>
              <a:rPr lang="fr-FR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 </a:t>
            </a:r>
            <a:r>
              <a:rPr lang="fr-FR" sz="2400" b="1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from</a:t>
            </a:r>
            <a:r>
              <a:rPr lang="fr-FR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 </a:t>
            </a:r>
            <a:r>
              <a:rPr lang="fr-FR" sz="2400" b="1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famous</a:t>
            </a:r>
            <a:r>
              <a:rPr lang="fr-FR" sz="24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 « free » </a:t>
            </a:r>
            <a:r>
              <a:rPr lang="fr-FR" sz="2400" b="1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libraries</a:t>
            </a:r>
            <a:r>
              <a:rPr lang="fr-FR" sz="2400" dirty="0">
                <a:solidFill>
                  <a:srgbClr val="FF0000"/>
                </a:solidFill>
                <a:latin typeface="Century Schoolbook" panose="02040604050505020304" pitchFamily="18" charset="0"/>
              </a:rPr>
              <a:t> (LAPACK, BLAS, …) to </a:t>
            </a:r>
            <a:r>
              <a:rPr lang="fr-FR" sz="2400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perform</a:t>
            </a:r>
            <a:endParaRPr lang="fr-FR" sz="2400" dirty="0">
              <a:latin typeface="Century Schoolbook" panose="02040604050505020304" pitchFamily="18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7E6004-CFCA-764C-9B15-7EE5F63C8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79996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cantera-structure.png">
            <a:extLst>
              <a:ext uri="{FF2B5EF4-FFF2-40B4-BE49-F238E27FC236}">
                <a16:creationId xmlns:a16="http://schemas.microsoft.com/office/drawing/2014/main" id="{B7A68678-AC80-0541-9996-05D2878BB5E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7410" y="1668192"/>
            <a:ext cx="7369179" cy="41761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  <a:ln>
            <a:noFill/>
          </a:ln>
        </p:spPr>
        <p:txBody>
          <a:bodyPr>
            <a:normAutofit/>
          </a:bodyPr>
          <a:lstStyle/>
          <a:p>
            <a:r>
              <a:rPr lang="fr-FR" dirty="0">
                <a:latin typeface="Century Schoolbook" panose="02040604050505020304" pitchFamily="18" charset="0"/>
              </a:rPr>
              <a:t>Structure of CANTERA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40D8A5-8386-3441-956D-9A9E3376E165}"/>
              </a:ext>
            </a:extLst>
          </p:cNvPr>
          <p:cNvSpPr/>
          <p:nvPr/>
        </p:nvSpPr>
        <p:spPr>
          <a:xfrm>
            <a:off x="2699792" y="4653136"/>
            <a:ext cx="3528392" cy="86409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701D2C1-FEF6-494A-AA7C-8E761A7F4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73315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fr-FR" dirty="0">
                <a:latin typeface="Century Schoolbook" panose="02040604050505020304" pitchFamily="18" charset="0"/>
              </a:rPr>
              <a:t>Structure of CANTERA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19435"/>
            <a:ext cx="8229600" cy="3001853"/>
          </a:xfrm>
        </p:spPr>
        <p:txBody>
          <a:bodyPr>
            <a:normAutofit fontScale="62500" lnSpcReduction="20000"/>
          </a:bodyPr>
          <a:lstStyle/>
          <a:p>
            <a:r>
              <a:rPr lang="fr-FR" sz="2800" b="1" dirty="0" err="1">
                <a:latin typeface="Century Schoolbook" panose="02040604050505020304" pitchFamily="18" charset="0"/>
              </a:rPr>
              <a:t>Initialize</a:t>
            </a:r>
            <a:r>
              <a:rPr lang="fr-FR" sz="2800" b="1" dirty="0">
                <a:latin typeface="Century Schoolbook" panose="02040604050505020304" pitchFamily="18" charset="0"/>
              </a:rPr>
              <a:t> </a:t>
            </a:r>
            <a:r>
              <a:rPr lang="fr-FR" sz="2800" b="1" dirty="0" err="1">
                <a:latin typeface="Century Schoolbook" panose="02040604050505020304" pitchFamily="18" charset="0"/>
              </a:rPr>
              <a:t>objects</a:t>
            </a:r>
            <a:r>
              <a:rPr lang="fr-FR" sz="2800" b="1" dirty="0">
                <a:latin typeface="Century Schoolbook" panose="02040604050505020304" pitchFamily="18" charset="0"/>
              </a:rPr>
              <a:t> </a:t>
            </a:r>
            <a:r>
              <a:rPr lang="fr-FR" sz="2800" dirty="0" err="1">
                <a:latin typeface="Century Schoolbook" panose="02040604050505020304" pitchFamily="18" charset="0"/>
              </a:rPr>
              <a:t>defined</a:t>
            </a:r>
            <a:r>
              <a:rPr lang="fr-FR" sz="2800" dirty="0">
                <a:latin typeface="Century Schoolbook" panose="02040604050505020304" pitchFamily="18" charset="0"/>
              </a:rPr>
              <a:t> in the script</a:t>
            </a:r>
          </a:p>
          <a:p>
            <a:pPr marL="0" indent="0">
              <a:buNone/>
            </a:pPr>
            <a:endParaRPr lang="fr-FR" sz="1300" dirty="0">
              <a:latin typeface="Century Schoolbook" panose="02040604050505020304" pitchFamily="18" charset="0"/>
            </a:endParaRPr>
          </a:p>
          <a:p>
            <a:pPr lvl="1"/>
            <a:r>
              <a:rPr lang="fr-FR" sz="2400" dirty="0">
                <a:latin typeface="Century Schoolbook" panose="02040604050505020304" pitchFamily="18" charset="0"/>
              </a:rPr>
              <a:t>If a phase </a:t>
            </a:r>
            <a:r>
              <a:rPr lang="fr-FR" sz="2400" dirty="0" err="1">
                <a:latin typeface="Century Schoolbook" panose="02040604050505020304" pitchFamily="18" charset="0"/>
              </a:rPr>
              <a:t>object</a:t>
            </a:r>
            <a:r>
              <a:rPr lang="fr-FR" sz="2400" dirty="0">
                <a:latin typeface="Century Schoolbook" panose="02040604050505020304" pitchFamily="18" charset="0"/>
              </a:rPr>
              <a:t> </a:t>
            </a:r>
            <a:r>
              <a:rPr lang="fr-FR" sz="2400" dirty="0" err="1">
                <a:latin typeface="Century Schoolbook" panose="02040604050505020304" pitchFamily="18" charset="0"/>
              </a:rPr>
              <a:t>is</a:t>
            </a:r>
            <a:r>
              <a:rPr lang="fr-FR" sz="2400" dirty="0">
                <a:latin typeface="Century Schoolbook" panose="02040604050505020304" pitchFamily="18" charset="0"/>
              </a:rPr>
              <a:t> </a:t>
            </a:r>
            <a:r>
              <a:rPr lang="fr-FR" sz="2400" dirty="0" err="1">
                <a:latin typeface="Century Schoolbook" panose="02040604050505020304" pitchFamily="18" charset="0"/>
              </a:rPr>
              <a:t>defined</a:t>
            </a:r>
            <a:r>
              <a:rPr lang="fr-FR" sz="2400" dirty="0">
                <a:latin typeface="Century Schoolbook" panose="02040604050505020304" pitchFamily="18" charset="0"/>
              </a:rPr>
              <a:t>, </a:t>
            </a:r>
            <a:r>
              <a:rPr lang="fr-FR" sz="2400" dirty="0" err="1">
                <a:latin typeface="Century Schoolbook" panose="02040604050505020304" pitchFamily="18" charset="0"/>
              </a:rPr>
              <a:t>it</a:t>
            </a:r>
            <a:r>
              <a:rPr lang="fr-FR" sz="2400" dirty="0">
                <a:latin typeface="Century Schoolbook" panose="02040604050505020304" pitchFamily="18" charset="0"/>
              </a:rPr>
              <a:t> </a:t>
            </a:r>
            <a:r>
              <a:rPr lang="fr-FR" sz="2400" dirty="0" err="1">
                <a:latin typeface="Century Schoolbook" panose="02040604050505020304" pitchFamily="18" charset="0"/>
              </a:rPr>
              <a:t>will</a:t>
            </a:r>
            <a:r>
              <a:rPr lang="fr-FR" sz="2400" dirty="0">
                <a:latin typeface="Century Schoolbook" panose="02040604050505020304" pitchFamily="18" charset="0"/>
              </a:rPr>
              <a:t> </a:t>
            </a:r>
            <a:r>
              <a:rPr lang="fr-FR" sz="2400" i="1" dirty="0" err="1">
                <a:latin typeface="Century Schoolbook" panose="02040604050505020304" pitchFamily="18" charset="0"/>
              </a:rPr>
              <a:t>calculate</a:t>
            </a:r>
            <a:r>
              <a:rPr lang="fr-FR" sz="2400" i="1" dirty="0">
                <a:latin typeface="Century Schoolbook" panose="02040604050505020304" pitchFamily="18" charset="0"/>
              </a:rPr>
              <a:t> and set </a:t>
            </a:r>
            <a:r>
              <a:rPr lang="fr-FR" sz="2400" i="1" dirty="0" err="1">
                <a:latin typeface="Century Schoolbook" panose="02040604050505020304" pitchFamily="18" charset="0"/>
              </a:rPr>
              <a:t>its</a:t>
            </a:r>
            <a:r>
              <a:rPr lang="fr-FR" sz="2400" i="1" dirty="0">
                <a:latin typeface="Century Schoolbook" panose="02040604050505020304" pitchFamily="18" charset="0"/>
              </a:rPr>
              <a:t> </a:t>
            </a:r>
            <a:r>
              <a:rPr lang="fr-FR" sz="2400" i="1" dirty="0" err="1">
                <a:latin typeface="Century Schoolbook" panose="02040604050505020304" pitchFamily="18" charset="0"/>
              </a:rPr>
              <a:t>thermodynamic</a:t>
            </a:r>
            <a:r>
              <a:rPr lang="fr-FR" sz="2400" i="1" dirty="0">
                <a:latin typeface="Century Schoolbook" panose="02040604050505020304" pitchFamily="18" charset="0"/>
              </a:rPr>
              <a:t> state</a:t>
            </a:r>
            <a:r>
              <a:rPr lang="fr-FR" sz="2400" dirty="0">
                <a:latin typeface="Century Schoolbook" panose="02040604050505020304" pitchFamily="18" charset="0"/>
              </a:rPr>
              <a:t> and i</a:t>
            </a:r>
            <a:r>
              <a:rPr lang="en-US" sz="2400" dirty="0" err="1">
                <a:latin typeface="Century Schoolbook" panose="02040604050505020304" pitchFamily="18" charset="0"/>
              </a:rPr>
              <a:t>mplement</a:t>
            </a:r>
            <a:r>
              <a:rPr lang="en-US" sz="2400" dirty="0">
                <a:latin typeface="Century Schoolbook" panose="02040604050505020304" pitchFamily="18" charset="0"/>
              </a:rPr>
              <a:t> </a:t>
            </a:r>
            <a:r>
              <a:rPr lang="en-US" sz="2400" i="1" dirty="0">
                <a:latin typeface="Century Schoolbook" panose="02040604050505020304" pitchFamily="18" charset="0"/>
              </a:rPr>
              <a:t>their transport models </a:t>
            </a:r>
            <a:r>
              <a:rPr lang="en-US" sz="2400" dirty="0">
                <a:latin typeface="Century Schoolbook" panose="02040604050505020304" pitchFamily="18" charset="0"/>
              </a:rPr>
              <a:t>(example 1).</a:t>
            </a:r>
          </a:p>
          <a:p>
            <a:pPr lvl="1"/>
            <a:r>
              <a:rPr lang="en-US" sz="2400" dirty="0">
                <a:latin typeface="Century Schoolbook" panose="02040604050505020304" pitchFamily="18" charset="0"/>
              </a:rPr>
              <a:t>Set the </a:t>
            </a:r>
            <a:r>
              <a:rPr lang="en-US" sz="2400" i="1" dirty="0">
                <a:latin typeface="Century Schoolbook" panose="02040604050505020304" pitchFamily="18" charset="0"/>
              </a:rPr>
              <a:t>inlet conditions </a:t>
            </a:r>
            <a:r>
              <a:rPr lang="en-US" sz="2400" dirty="0">
                <a:latin typeface="Century Schoolbook" panose="02040604050505020304" pitchFamily="18" charset="0"/>
              </a:rPr>
              <a:t>of a “</a:t>
            </a:r>
            <a:r>
              <a:rPr lang="en-US" sz="2400" dirty="0" err="1">
                <a:latin typeface="Century Schoolbook" panose="02040604050505020304" pitchFamily="18" charset="0"/>
              </a:rPr>
              <a:t>FreeFlame</a:t>
            </a:r>
            <a:r>
              <a:rPr lang="en-US" sz="2400" dirty="0">
                <a:latin typeface="Century Schoolbook" panose="02040604050505020304" pitchFamily="18" charset="0"/>
              </a:rPr>
              <a:t>” object (example 2).</a:t>
            </a:r>
          </a:p>
          <a:p>
            <a:pPr marL="422041" lvl="1" indent="0">
              <a:buNone/>
            </a:pPr>
            <a:endParaRPr lang="en-US" sz="1600" dirty="0">
              <a:latin typeface="Century Schoolbook" panose="02040604050505020304" pitchFamily="18" charset="0"/>
            </a:endParaRPr>
          </a:p>
          <a:p>
            <a:r>
              <a:rPr lang="fr-FR" sz="2800" b="1" dirty="0">
                <a:latin typeface="Century Schoolbook" panose="02040604050505020304" pitchFamily="18" charset="0"/>
              </a:rPr>
              <a:t>Link all </a:t>
            </a:r>
            <a:r>
              <a:rPr lang="fr-FR" sz="2800" b="1" dirty="0" err="1">
                <a:latin typeface="Century Schoolbook" panose="02040604050505020304" pitchFamily="18" charset="0"/>
              </a:rPr>
              <a:t>objects</a:t>
            </a:r>
            <a:r>
              <a:rPr lang="fr-FR" sz="2800" b="1" dirty="0">
                <a:latin typeface="Century Schoolbook" panose="02040604050505020304" pitchFamily="18" charset="0"/>
              </a:rPr>
              <a:t> </a:t>
            </a:r>
            <a:r>
              <a:rPr lang="fr-FR" sz="2800" dirty="0" err="1">
                <a:latin typeface="Century Schoolbook" panose="02040604050505020304" pitchFamily="18" charset="0"/>
              </a:rPr>
              <a:t>together</a:t>
            </a:r>
            <a:endParaRPr lang="fr-FR" sz="2800" dirty="0">
              <a:latin typeface="Century Schoolbook" panose="02040604050505020304" pitchFamily="18" charset="0"/>
            </a:endParaRPr>
          </a:p>
          <a:p>
            <a:pPr marL="0" indent="0">
              <a:buNone/>
            </a:pPr>
            <a:endParaRPr lang="fr-FR" sz="1300" dirty="0">
              <a:latin typeface="Century Schoolbook" panose="02040604050505020304" pitchFamily="18" charset="0"/>
            </a:endParaRPr>
          </a:p>
          <a:p>
            <a:pPr lvl="1"/>
            <a:r>
              <a:rPr lang="fr-FR" sz="2400" i="1" dirty="0">
                <a:latin typeface="Century Schoolbook" panose="02040604050505020304" pitchFamily="18" charset="0"/>
              </a:rPr>
              <a:t>Link </a:t>
            </a:r>
            <a:r>
              <a:rPr lang="fr-FR" sz="2400" i="1" dirty="0" err="1">
                <a:latin typeface="Century Schoolbook" panose="02040604050505020304" pitchFamily="18" charset="0"/>
              </a:rPr>
              <a:t>two</a:t>
            </a:r>
            <a:r>
              <a:rPr lang="fr-FR" sz="2400" i="1" dirty="0">
                <a:latin typeface="Century Schoolbook" panose="02040604050505020304" pitchFamily="18" charset="0"/>
              </a:rPr>
              <a:t> </a:t>
            </a:r>
            <a:r>
              <a:rPr lang="fr-FR" sz="2400" i="1" dirty="0" err="1">
                <a:latin typeface="Century Schoolbook" panose="02040604050505020304" pitchFamily="18" charset="0"/>
              </a:rPr>
              <a:t>reactors</a:t>
            </a:r>
            <a:r>
              <a:rPr lang="fr-FR" sz="2400" i="1" dirty="0">
                <a:latin typeface="Century Schoolbook" panose="02040604050505020304" pitchFamily="18" charset="0"/>
              </a:rPr>
              <a:t> </a:t>
            </a:r>
            <a:r>
              <a:rPr lang="fr-FR" sz="2400" dirty="0" err="1">
                <a:latin typeface="Century Schoolbook" panose="02040604050505020304" pitchFamily="18" charset="0"/>
              </a:rPr>
              <a:t>through</a:t>
            </a:r>
            <a:r>
              <a:rPr lang="fr-FR" sz="2400" dirty="0">
                <a:latin typeface="Century Schoolbook" panose="02040604050505020304" pitchFamily="18" charset="0"/>
              </a:rPr>
              <a:t> a </a:t>
            </a:r>
            <a:r>
              <a:rPr lang="fr-FR" sz="2400" dirty="0" err="1">
                <a:latin typeface="Century Schoolbook" panose="02040604050505020304" pitchFamily="18" charset="0"/>
              </a:rPr>
              <a:t>wall</a:t>
            </a:r>
            <a:r>
              <a:rPr lang="fr-FR" sz="2400" dirty="0">
                <a:latin typeface="Century Schoolbook" panose="02040604050505020304" pitchFamily="18" charset="0"/>
              </a:rPr>
              <a:t> (</a:t>
            </a:r>
            <a:r>
              <a:rPr lang="fr-FR" sz="2400" dirty="0" err="1">
                <a:latin typeface="Century Schoolbook" panose="02040604050505020304" pitchFamily="18" charset="0"/>
              </a:rPr>
              <a:t>example</a:t>
            </a:r>
            <a:r>
              <a:rPr lang="fr-FR" sz="2400" dirty="0">
                <a:latin typeface="Century Schoolbook" panose="02040604050505020304" pitchFamily="18" charset="0"/>
              </a:rPr>
              <a:t>).</a:t>
            </a:r>
          </a:p>
          <a:p>
            <a:pPr marL="422041" lvl="1" indent="0">
              <a:buNone/>
            </a:pPr>
            <a:endParaRPr lang="en-US" sz="1600" dirty="0">
              <a:latin typeface="Century Schoolbook" panose="02040604050505020304" pitchFamily="18" charset="0"/>
            </a:endParaRPr>
          </a:p>
          <a:p>
            <a:r>
              <a:rPr lang="en-US" sz="2800" b="1" dirty="0">
                <a:latin typeface="Century Schoolbook" panose="02040604050505020304" pitchFamily="18" charset="0"/>
              </a:rPr>
              <a:t>Organize the simulation</a:t>
            </a:r>
          </a:p>
          <a:p>
            <a:pPr marL="0" indent="0">
              <a:buNone/>
            </a:pPr>
            <a:endParaRPr lang="en-US" sz="1500" dirty="0">
              <a:latin typeface="Century Schoolbook" panose="02040604050505020304" pitchFamily="18" charset="0"/>
            </a:endParaRPr>
          </a:p>
          <a:p>
            <a:pPr lvl="1"/>
            <a:r>
              <a:rPr lang="en-US" sz="2400" dirty="0">
                <a:latin typeface="Century Schoolbook" panose="02040604050505020304" pitchFamily="18" charset="0"/>
              </a:rPr>
              <a:t>Call the required solvers (so, the “solvers” layer)</a:t>
            </a:r>
          </a:p>
          <a:p>
            <a:pPr lvl="1"/>
            <a:r>
              <a:rPr lang="en-US" sz="2400" dirty="0">
                <a:latin typeface="Century Schoolbook" panose="02040604050505020304" pitchFamily="18" charset="0"/>
              </a:rPr>
              <a:t>Extract required output data</a:t>
            </a:r>
          </a:p>
          <a:p>
            <a:pPr lvl="1"/>
            <a:endParaRPr lang="en-US" sz="2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4995D1-E868-DD4A-A448-1F26719524C3}"/>
              </a:ext>
            </a:extLst>
          </p:cNvPr>
          <p:cNvSpPr/>
          <p:nvPr/>
        </p:nvSpPr>
        <p:spPr>
          <a:xfrm>
            <a:off x="2195142" y="1238124"/>
            <a:ext cx="45374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fr-FR" sz="2800" dirty="0">
                <a:latin typeface="Century Schoolbook" panose="02040604050505020304" pitchFamily="18" charset="0"/>
              </a:rPr>
              <a:t>The « </a:t>
            </a:r>
            <a:r>
              <a:rPr lang="fr-FR" sz="2800" dirty="0" err="1">
                <a:latin typeface="Century Schoolbook" panose="02040604050505020304" pitchFamily="18" charset="0"/>
              </a:rPr>
              <a:t>Bookkeeping</a:t>
            </a:r>
            <a:r>
              <a:rPr lang="fr-FR" sz="2800" dirty="0">
                <a:latin typeface="Century Schoolbook" panose="02040604050505020304" pitchFamily="18" charset="0"/>
              </a:rPr>
              <a:t> » 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1DC059-742D-B34C-9DB1-9BA9B7DDA963}"/>
              </a:ext>
            </a:extLst>
          </p:cNvPr>
          <p:cNvSpPr/>
          <p:nvPr/>
        </p:nvSpPr>
        <p:spPr>
          <a:xfrm>
            <a:off x="251416" y="1969872"/>
            <a:ext cx="84249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fr-FR" sz="2000" dirty="0">
                <a:solidFill>
                  <a:srgbClr val="FF0000"/>
                </a:solidFill>
                <a:latin typeface="Century Schoolbook" panose="02040604050505020304" pitchFamily="18" charset="0"/>
              </a:rPr>
              <a:t>As </a:t>
            </a:r>
            <a:r>
              <a:rPr lang="fr-FR" sz="2000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we</a:t>
            </a:r>
            <a:r>
              <a:rPr lang="fr-FR" sz="2000" dirty="0">
                <a:solidFill>
                  <a:srgbClr val="FF0000"/>
                </a:solidFill>
                <a:latin typeface="Century Schoolbook" panose="02040604050505020304" pitchFamily="18" charset="0"/>
              </a:rPr>
              <a:t> have </a:t>
            </a:r>
            <a:r>
              <a:rPr lang="fr-FR" sz="2000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just</a:t>
            </a:r>
            <a:r>
              <a:rPr lang="fr-FR" sz="2000" dirty="0">
                <a:solidFill>
                  <a:srgbClr val="FF0000"/>
                </a:solidFill>
                <a:latin typeface="Century Schoolbook" panose="02040604050505020304" pitchFamily="18" charset="0"/>
              </a:rPr>
              <a:t> </a:t>
            </a:r>
            <a:r>
              <a:rPr lang="fr-FR" sz="2000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seen</a:t>
            </a:r>
            <a:r>
              <a:rPr lang="fr-FR" sz="2000" dirty="0">
                <a:solidFill>
                  <a:srgbClr val="FF0000"/>
                </a:solidFill>
                <a:latin typeface="Century Schoolbook" panose="02040604050505020304" pitchFamily="18" charset="0"/>
              </a:rPr>
              <a:t>, </a:t>
            </a:r>
            <a:r>
              <a:rPr lang="fr-FR" sz="2000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it</a:t>
            </a:r>
            <a:r>
              <a:rPr lang="fr-FR" sz="2000" dirty="0">
                <a:solidFill>
                  <a:srgbClr val="FF0000"/>
                </a:solidFill>
                <a:latin typeface="Century Schoolbook" panose="02040604050505020304" pitchFamily="18" charset="0"/>
              </a:rPr>
              <a:t> </a:t>
            </a:r>
            <a:r>
              <a:rPr lang="fr-FR" sz="2000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is</a:t>
            </a:r>
            <a:r>
              <a:rPr lang="fr-FR" sz="2000" dirty="0">
                <a:solidFill>
                  <a:srgbClr val="FF0000"/>
                </a:solidFill>
                <a:latin typeface="Century Schoolbook" panose="02040604050505020304" pitchFamily="18" charset="0"/>
              </a:rPr>
              <a:t> the python script entry. </a:t>
            </a:r>
          </a:p>
          <a:p>
            <a:pPr algn="ctr">
              <a:buNone/>
            </a:pPr>
            <a:r>
              <a:rPr lang="fr-FR" sz="20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This layer </a:t>
            </a:r>
            <a:r>
              <a:rPr lang="fr-FR" sz="2000" b="1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contains</a:t>
            </a:r>
            <a:r>
              <a:rPr lang="fr-FR" sz="20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 all the </a:t>
            </a:r>
            <a:r>
              <a:rPr lang="fr-FR" sz="2000" b="1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methods</a:t>
            </a:r>
            <a:r>
              <a:rPr lang="fr-FR" sz="20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 </a:t>
            </a:r>
            <a:r>
              <a:rPr lang="fr-FR" sz="2000" b="1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that</a:t>
            </a:r>
            <a:r>
              <a:rPr lang="fr-FR" sz="20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 </a:t>
            </a:r>
            <a:r>
              <a:rPr lang="fr-FR" sz="2000" b="1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will</a:t>
            </a:r>
            <a:r>
              <a:rPr lang="fr-FR" sz="2000" b="1" dirty="0">
                <a:solidFill>
                  <a:srgbClr val="FF0000"/>
                </a:solidFill>
                <a:latin typeface="Century Schoolbook" panose="02040604050505020304" pitchFamily="18" charset="0"/>
              </a:rPr>
              <a:t> </a:t>
            </a:r>
            <a:endParaRPr lang="fr-FR" sz="2000" dirty="0">
              <a:latin typeface="Century Schoolbook" panose="02040604050505020304" pitchFamily="18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4B3584-0F02-F446-AD52-0F05E2C37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41014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fr-FR" dirty="0">
                <a:latin typeface="Century Schoolbook" panose="02040604050505020304" pitchFamily="18" charset="0"/>
              </a:rPr>
              <a:t>Structure of CANTERA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r-FR" sz="2800" dirty="0" err="1">
                <a:latin typeface="Century Schoolbook" panose="02040604050505020304" pitchFamily="18" charset="0"/>
              </a:rPr>
              <a:t>Cantera</a:t>
            </a:r>
            <a:r>
              <a:rPr lang="fr-FR" sz="2800" dirty="0">
                <a:latin typeface="Century Schoolbook" panose="02040604050505020304" pitchFamily="18" charset="0"/>
              </a:rPr>
              <a:t> </a:t>
            </a:r>
            <a:r>
              <a:rPr lang="fr-FR" sz="2800" dirty="0" err="1">
                <a:latin typeface="Century Schoolbook" panose="02040604050505020304" pitchFamily="18" charset="0"/>
              </a:rPr>
              <a:t>is</a:t>
            </a:r>
            <a:r>
              <a:rPr lang="fr-FR" sz="2800" dirty="0">
                <a:latin typeface="Century Schoolbook" panose="02040604050505020304" pitchFamily="18" charset="0"/>
              </a:rPr>
              <a:t> a </a:t>
            </a:r>
            <a:r>
              <a:rPr lang="fr-FR" sz="2800" dirty="0" err="1">
                <a:latin typeface="Century Schoolbook" panose="02040604050505020304" pitchFamily="18" charset="0"/>
              </a:rPr>
              <a:t>big</a:t>
            </a:r>
            <a:r>
              <a:rPr lang="fr-FR" sz="2800" dirty="0">
                <a:latin typeface="Century Schoolbook" panose="02040604050505020304" pitchFamily="18" charset="0"/>
              </a:rPr>
              <a:t> </a:t>
            </a:r>
            <a:r>
              <a:rPr lang="fr-FR" sz="2800" dirty="0" err="1">
                <a:latin typeface="Century Schoolbook" panose="02040604050505020304" pitchFamily="18" charset="0"/>
              </a:rPr>
              <a:t>lasagna</a:t>
            </a:r>
            <a:r>
              <a:rPr lang="fr-FR" sz="2800" dirty="0">
                <a:latin typeface="Century Schoolbook" panose="02040604050505020304" pitchFamily="18" charset="0"/>
              </a:rPr>
              <a:t>, </a:t>
            </a:r>
            <a:r>
              <a:rPr lang="fr-FR" sz="2800" dirty="0" err="1">
                <a:latin typeface="Century Schoolbook" panose="02040604050505020304" pitchFamily="18" charset="0"/>
              </a:rPr>
              <a:t>it</a:t>
            </a:r>
            <a:r>
              <a:rPr lang="fr-FR" sz="2800" dirty="0">
                <a:latin typeface="Century Schoolbook" panose="02040604050505020304" pitchFamily="18" charset="0"/>
              </a:rPr>
              <a:t> has </a:t>
            </a:r>
            <a:r>
              <a:rPr lang="fr-FR" sz="2800" dirty="0" err="1">
                <a:latin typeface="Century Schoolbook" panose="02040604050505020304" pitchFamily="18" charset="0"/>
              </a:rPr>
              <a:t>layers</a:t>
            </a:r>
            <a:r>
              <a:rPr lang="fr-FR" sz="2800" dirty="0">
                <a:latin typeface="Century Schoolbook" panose="02040604050505020304" pitchFamily="18" charset="0"/>
              </a:rPr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pic>
        <p:nvPicPr>
          <p:cNvPr id="7" name="Picture 6" descr="cantera-structu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2060848"/>
            <a:ext cx="7369179" cy="41761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3C04BF-B49E-0F49-84D1-DC8228D63615}"/>
              </a:ext>
            </a:extLst>
          </p:cNvPr>
          <p:cNvSpPr/>
          <p:nvPr/>
        </p:nvSpPr>
        <p:spPr>
          <a:xfrm>
            <a:off x="35496" y="2420887"/>
            <a:ext cx="24300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</a:rPr>
              <a:t>All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</a:rPr>
              <a:t>external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</a:rPr>
              <a:t>libraries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</a:rPr>
              <a:t> are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</a:rPr>
              <a:t>called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</a:rPr>
              <a:t> by CANTERA 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</a:rPr>
              <a:t>during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</a:rPr>
              <a:t> a simulation.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B63360-0FCA-E44A-A242-647DD9A33231}"/>
              </a:ext>
            </a:extLst>
          </p:cNvPr>
          <p:cNvSpPr/>
          <p:nvPr/>
        </p:nvSpPr>
        <p:spPr>
          <a:xfrm>
            <a:off x="6651555" y="2420888"/>
            <a:ext cx="24300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 err="1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</a:rPr>
              <a:t>After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</a:rPr>
              <a:t> CANTERA </a:t>
            </a:r>
            <a:r>
              <a:rPr lang="fr-FR" b="1" dirty="0" err="1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</a:rPr>
              <a:t>is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fr-FR" b="1" dirty="0" err="1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</a:rPr>
              <a:t>properly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fr-FR" b="1" dirty="0" err="1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</a:rPr>
              <a:t>installed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</a:rPr>
              <a:t>, </a:t>
            </a:r>
            <a:r>
              <a:rPr lang="fr-FR" b="1" dirty="0" err="1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</a:rPr>
              <a:t>nothing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</a:rPr>
              <a:t> to </a:t>
            </a:r>
            <a:r>
              <a:rPr lang="fr-FR" b="1" dirty="0" err="1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</a:rPr>
              <a:t>worry</a:t>
            </a:r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Century Schoolbook" panose="02040604050505020304" pitchFamily="18" charset="0"/>
              </a:rPr>
              <a:t> about.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8108B8-4685-2D4C-965E-DB8A8FEE6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2676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  <a:ln>
            <a:noFill/>
          </a:ln>
        </p:spPr>
        <p:txBody>
          <a:bodyPr>
            <a:normAutofit/>
          </a:bodyPr>
          <a:lstStyle/>
          <a:p>
            <a:r>
              <a:rPr lang="fr-FR" dirty="0">
                <a:latin typeface="Century Schoolbook" panose="02040604050505020304" pitchFamily="18" charset="0"/>
              </a:rPr>
              <a:t>Structure of CANTERA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</p:spPr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pic>
        <p:nvPicPr>
          <p:cNvPr id="7" name="Picture 6" descr="cantera-structu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7410" y="1668192"/>
            <a:ext cx="7369179" cy="417612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553200" y="4077072"/>
            <a:ext cx="1547192" cy="648073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8"/>
          <p:cNvSpPr txBox="1"/>
          <p:nvPr/>
        </p:nvSpPr>
        <p:spPr>
          <a:xfrm>
            <a:off x="6432088" y="5458140"/>
            <a:ext cx="259228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Schoolbook" panose="02040604050505020304" pitchFamily="18" charset="0"/>
              </a:rPr>
              <a:t>Software libraries for numerical linear algebra</a:t>
            </a:r>
            <a:endParaRPr lang="fr-FR" sz="1700" i="1" dirty="0">
              <a:solidFill>
                <a:schemeClr val="tx2">
                  <a:lumMod val="60000"/>
                  <a:lumOff val="40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553200" y="3356992"/>
            <a:ext cx="1475184" cy="629136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8"/>
          <p:cNvSpPr txBox="1"/>
          <p:nvPr/>
        </p:nvSpPr>
        <p:spPr>
          <a:xfrm>
            <a:off x="6432088" y="2253579"/>
            <a:ext cx="259228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entury Schoolbook" panose="02040604050505020304" pitchFamily="18" charset="0"/>
              </a:rPr>
              <a:t>SUite</a:t>
            </a:r>
            <a:r>
              <a:rPr lang="en-US" sz="17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Schoolbook" panose="02040604050505020304" pitchFamily="18" charset="0"/>
              </a:rPr>
              <a:t> of Nonlinear and </a:t>
            </a:r>
            <a:r>
              <a:rPr lang="en-US" sz="17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entury Schoolbook" panose="02040604050505020304" pitchFamily="18" charset="0"/>
              </a:rPr>
              <a:t>DIfferential</a:t>
            </a:r>
            <a:r>
              <a:rPr lang="en-US" sz="17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Schoolbook" panose="02040604050505020304" pitchFamily="18" charset="0"/>
              </a:rPr>
              <a:t>/</a:t>
            </a:r>
            <a:r>
              <a:rPr lang="en-US" sz="17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entury Schoolbook" panose="02040604050505020304" pitchFamily="18" charset="0"/>
              </a:rPr>
              <a:t>ALgebraic</a:t>
            </a:r>
            <a:r>
              <a:rPr lang="en-US" sz="17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Schoolbook" panose="02040604050505020304" pitchFamily="18" charset="0"/>
              </a:rPr>
              <a:t> equation Solvers</a:t>
            </a:r>
            <a:endParaRPr lang="fr-FR" sz="1700" i="1" dirty="0">
              <a:solidFill>
                <a:schemeClr val="tx2">
                  <a:lumMod val="60000"/>
                  <a:lumOff val="40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F27229F-63E2-4045-B82E-CECD4B6A6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35645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cantera-structure.png">
            <a:extLst>
              <a:ext uri="{FF2B5EF4-FFF2-40B4-BE49-F238E27FC236}">
                <a16:creationId xmlns:a16="http://schemas.microsoft.com/office/drawing/2014/main" id="{B7A68678-AC80-0541-9996-05D2878BB5E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7410" y="1668192"/>
            <a:ext cx="7369179" cy="41761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  <a:ln>
            <a:noFill/>
          </a:ln>
        </p:spPr>
        <p:txBody>
          <a:bodyPr>
            <a:normAutofit/>
          </a:bodyPr>
          <a:lstStyle/>
          <a:p>
            <a:r>
              <a:rPr lang="fr-FR" dirty="0">
                <a:latin typeface="Century Schoolbook" panose="02040604050505020304" pitchFamily="18" charset="0"/>
              </a:rPr>
              <a:t>Structure of CANTERA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8" name="Oval 7"/>
          <p:cNvSpPr/>
          <p:nvPr/>
        </p:nvSpPr>
        <p:spPr>
          <a:xfrm>
            <a:off x="2861960" y="1628800"/>
            <a:ext cx="2448272" cy="550584"/>
          </a:xfrm>
          <a:prstGeom prst="ellipse">
            <a:avLst/>
          </a:prstGeom>
          <a:noFill/>
          <a:ln>
            <a:solidFill>
              <a:srgbClr val="4F6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5424552" y="1442427"/>
            <a:ext cx="372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3">
                    <a:lumMod val="50000"/>
                  </a:schemeClr>
                </a:solidFill>
                <a:latin typeface="Century Schoolbook" panose="02040604050505020304" pitchFamily="18" charset="0"/>
              </a:rPr>
              <a:t>Entry points are, for </a:t>
            </a:r>
            <a:r>
              <a:rPr lang="fr-FR" b="1" dirty="0" err="1">
                <a:solidFill>
                  <a:schemeClr val="accent3">
                    <a:lumMod val="50000"/>
                  </a:schemeClr>
                </a:solidFill>
                <a:latin typeface="Century Schoolbook" panose="02040604050505020304" pitchFamily="18" charset="0"/>
              </a:rPr>
              <a:t>example</a:t>
            </a:r>
            <a:r>
              <a:rPr lang="fr-FR" b="1" dirty="0">
                <a:solidFill>
                  <a:schemeClr val="accent3">
                    <a:lumMod val="50000"/>
                  </a:schemeClr>
                </a:solidFill>
                <a:latin typeface="Century Schoolbook" panose="02040604050505020304" pitchFamily="18" charset="0"/>
              </a:rPr>
              <a:t>, scripts for </a:t>
            </a:r>
            <a:r>
              <a:rPr lang="fr-FR" b="1" dirty="0" err="1">
                <a:solidFill>
                  <a:schemeClr val="accent3">
                    <a:lumMod val="50000"/>
                  </a:schemeClr>
                </a:solidFill>
                <a:latin typeface="Century Schoolbook" panose="02040604050505020304" pitchFamily="18" charset="0"/>
              </a:rPr>
              <a:t>your</a:t>
            </a:r>
            <a:r>
              <a:rPr lang="fr-FR" b="1" dirty="0">
                <a:solidFill>
                  <a:schemeClr val="accent3">
                    <a:lumMod val="50000"/>
                  </a:schemeClr>
                </a:solidFill>
                <a:latin typeface="Century Schoolbook" panose="02040604050505020304" pitchFamily="18" charset="0"/>
              </a:rPr>
              <a:t> simulation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55776" y="4077072"/>
            <a:ext cx="3672408" cy="1584176"/>
          </a:xfrm>
          <a:prstGeom prst="rect">
            <a:avLst/>
          </a:prstGeom>
          <a:noFill/>
          <a:ln w="38100" cmpd="sng">
            <a:solidFill>
              <a:srgbClr val="4F62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F507E8B-2E9B-AD4A-828E-6791598C7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09563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cantera-structure.png">
            <a:extLst>
              <a:ext uri="{FF2B5EF4-FFF2-40B4-BE49-F238E27FC236}">
                <a16:creationId xmlns:a16="http://schemas.microsoft.com/office/drawing/2014/main" id="{B7A68678-AC80-0541-9996-05D2878BB5E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7410" y="1668192"/>
            <a:ext cx="7369179" cy="41761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  <a:ln>
            <a:noFill/>
          </a:ln>
        </p:spPr>
        <p:txBody>
          <a:bodyPr>
            <a:normAutofit/>
          </a:bodyPr>
          <a:lstStyle/>
          <a:p>
            <a:r>
              <a:rPr lang="fr-FR" dirty="0">
                <a:latin typeface="Century Schoolbook" panose="02040604050505020304" pitchFamily="18" charset="0"/>
              </a:rPr>
              <a:t>Structure of CANTERA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8" name="Oval 7"/>
          <p:cNvSpPr/>
          <p:nvPr/>
        </p:nvSpPr>
        <p:spPr>
          <a:xfrm>
            <a:off x="2861960" y="1628800"/>
            <a:ext cx="2448272" cy="550584"/>
          </a:xfrm>
          <a:prstGeom prst="ellipse">
            <a:avLst/>
          </a:prstGeom>
          <a:noFill/>
          <a:ln>
            <a:solidFill>
              <a:srgbClr val="4F62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5424552" y="1442427"/>
            <a:ext cx="372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3">
                    <a:lumMod val="50000"/>
                  </a:schemeClr>
                </a:solidFill>
                <a:latin typeface="Century Schoolbook" panose="02040604050505020304" pitchFamily="18" charset="0"/>
              </a:rPr>
              <a:t>Entry points are, for </a:t>
            </a:r>
            <a:r>
              <a:rPr lang="fr-FR" b="1" dirty="0" err="1">
                <a:solidFill>
                  <a:schemeClr val="accent3">
                    <a:lumMod val="50000"/>
                  </a:schemeClr>
                </a:solidFill>
                <a:latin typeface="Century Schoolbook" panose="02040604050505020304" pitchFamily="18" charset="0"/>
              </a:rPr>
              <a:t>example</a:t>
            </a:r>
            <a:r>
              <a:rPr lang="fr-FR" b="1" dirty="0">
                <a:solidFill>
                  <a:schemeClr val="accent3">
                    <a:lumMod val="50000"/>
                  </a:schemeClr>
                </a:solidFill>
                <a:latin typeface="Century Schoolbook" panose="02040604050505020304" pitchFamily="18" charset="0"/>
              </a:rPr>
              <a:t>, scripts for </a:t>
            </a:r>
            <a:r>
              <a:rPr lang="fr-FR" b="1" dirty="0" err="1">
                <a:solidFill>
                  <a:schemeClr val="accent3">
                    <a:lumMod val="50000"/>
                  </a:schemeClr>
                </a:solidFill>
                <a:latin typeface="Century Schoolbook" panose="02040604050505020304" pitchFamily="18" charset="0"/>
              </a:rPr>
              <a:t>your</a:t>
            </a:r>
            <a:r>
              <a:rPr lang="fr-FR" b="1" dirty="0">
                <a:solidFill>
                  <a:schemeClr val="accent3">
                    <a:lumMod val="50000"/>
                  </a:schemeClr>
                </a:solidFill>
                <a:latin typeface="Century Schoolbook" panose="02040604050505020304" pitchFamily="18" charset="0"/>
              </a:rPr>
              <a:t> simulation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55776" y="4077072"/>
            <a:ext cx="3672408" cy="1584176"/>
          </a:xfrm>
          <a:prstGeom prst="rect">
            <a:avLst/>
          </a:prstGeom>
          <a:noFill/>
          <a:ln w="38100" cmpd="sng">
            <a:solidFill>
              <a:srgbClr val="4F62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7842A29B-2848-F041-9165-15D8BD021ADB}"/>
              </a:ext>
            </a:extLst>
          </p:cNvPr>
          <p:cNvSpPr txBox="1"/>
          <p:nvPr/>
        </p:nvSpPr>
        <p:spPr>
          <a:xfrm>
            <a:off x="287913" y="4637791"/>
            <a:ext cx="2195736" cy="92333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NO C++ 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knowledge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fr-FR" b="1" dirty="0" err="1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necessary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  <a:latin typeface="Century Schoolbook" panose="02040604050505020304" pitchFamily="18" charset="0"/>
              </a:rPr>
              <a:t> !!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25E3A066-12AF-1E49-9EF9-15592BAE4BBE}"/>
              </a:ext>
            </a:extLst>
          </p:cNvPr>
          <p:cNvSpPr/>
          <p:nvPr/>
        </p:nvSpPr>
        <p:spPr>
          <a:xfrm>
            <a:off x="2393296" y="4192220"/>
            <a:ext cx="1584176" cy="792088"/>
          </a:xfrm>
          <a:prstGeom prst="ellipse">
            <a:avLst/>
          </a:prstGeom>
          <a:noFill/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BD137789-5B53-9F40-880B-A0BF547B8D83}"/>
              </a:ext>
            </a:extLst>
          </p:cNvPr>
          <p:cNvSpPr txBox="1"/>
          <p:nvPr/>
        </p:nvSpPr>
        <p:spPr>
          <a:xfrm>
            <a:off x="30768" y="2725797"/>
            <a:ext cx="2232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dirty="0" err="1">
                <a:solidFill>
                  <a:schemeClr val="accent4">
                    <a:lumMod val="75000"/>
                  </a:schemeClr>
                </a:solidFill>
                <a:latin typeface="Century Schoolbook" panose="02040604050505020304" pitchFamily="18" charset="0"/>
              </a:rPr>
              <a:t>Numpy</a:t>
            </a:r>
            <a:r>
              <a:rPr lang="fr-FR" sz="1600" b="1" i="1" dirty="0">
                <a:solidFill>
                  <a:schemeClr val="accent4">
                    <a:lumMod val="75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fr-FR" sz="1600" b="1" i="1" dirty="0" err="1">
                <a:solidFill>
                  <a:schemeClr val="accent4">
                    <a:lumMod val="75000"/>
                  </a:schemeClr>
                </a:solidFill>
                <a:latin typeface="Century Schoolbook" panose="02040604050505020304" pitchFamily="18" charset="0"/>
              </a:rPr>
              <a:t>is</a:t>
            </a:r>
            <a:r>
              <a:rPr lang="fr-FR" sz="1600" b="1" i="1" dirty="0">
                <a:solidFill>
                  <a:schemeClr val="accent4">
                    <a:lumMod val="75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fr-FR" sz="1600" b="1" i="1" dirty="0" err="1">
                <a:solidFill>
                  <a:schemeClr val="accent4">
                    <a:lumMod val="75000"/>
                  </a:schemeClr>
                </a:solidFill>
                <a:latin typeface="Century Schoolbook" panose="02040604050505020304" pitchFamily="18" charset="0"/>
              </a:rPr>
              <a:t>required</a:t>
            </a:r>
            <a:endParaRPr lang="fr-FR" sz="1600" b="1" i="1" dirty="0">
              <a:solidFill>
                <a:schemeClr val="accent4">
                  <a:lumMod val="75000"/>
                </a:schemeClr>
              </a:solidFill>
              <a:latin typeface="Century Schoolbook" panose="02040604050505020304" pitchFamily="18" charset="0"/>
            </a:endParaRPr>
          </a:p>
          <a:p>
            <a:pPr algn="ctr"/>
            <a:r>
              <a:rPr lang="fr-FR" sz="1600" b="1" i="1" dirty="0">
                <a:solidFill>
                  <a:schemeClr val="accent4">
                    <a:lumMod val="75000"/>
                  </a:schemeClr>
                </a:solidFill>
                <a:latin typeface="Century Schoolbook" panose="02040604050505020304" pitchFamily="18" charset="0"/>
              </a:rPr>
              <a:t>for Python scripts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DE63941-9E7C-C945-ABCD-14976D8A7CB7}"/>
              </a:ext>
            </a:extLst>
          </p:cNvPr>
          <p:cNvSpPr/>
          <p:nvPr/>
        </p:nvSpPr>
        <p:spPr>
          <a:xfrm>
            <a:off x="827345" y="3514852"/>
            <a:ext cx="1584176" cy="792088"/>
          </a:xfrm>
          <a:prstGeom prst="ellipse">
            <a:avLst/>
          </a:prstGeom>
          <a:noFill/>
          <a:ln w="38100" cmpd="sng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F3E9B48-CECC-0941-BD5A-CBB38AAFE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8953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cantera-structure.png">
            <a:extLst>
              <a:ext uri="{FF2B5EF4-FFF2-40B4-BE49-F238E27FC236}">
                <a16:creationId xmlns:a16="http://schemas.microsoft.com/office/drawing/2014/main" id="{B7A68678-AC80-0541-9996-05D2878BB5E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7410" y="1668192"/>
            <a:ext cx="7369179" cy="41761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  <a:ln>
            <a:noFill/>
          </a:ln>
        </p:spPr>
        <p:txBody>
          <a:bodyPr>
            <a:normAutofit/>
          </a:bodyPr>
          <a:lstStyle/>
          <a:p>
            <a:r>
              <a:rPr lang="fr-FR" dirty="0">
                <a:latin typeface="Century Schoolbook" panose="02040604050505020304" pitchFamily="18" charset="0"/>
              </a:rPr>
              <a:t>Structure of CANTERA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12" name="Rectangle à coins arrondis 11">
            <a:extLst>
              <a:ext uri="{FF2B5EF4-FFF2-40B4-BE49-F238E27FC236}">
                <a16:creationId xmlns:a16="http://schemas.microsoft.com/office/drawing/2014/main" id="{50411DD6-78B7-C349-B0E1-91D8837BFE36}"/>
              </a:ext>
            </a:extLst>
          </p:cNvPr>
          <p:cNvSpPr/>
          <p:nvPr/>
        </p:nvSpPr>
        <p:spPr>
          <a:xfrm>
            <a:off x="2627784" y="2708920"/>
            <a:ext cx="3672408" cy="1368152"/>
          </a:xfrm>
          <a:prstGeom prst="roundRect">
            <a:avLst/>
          </a:prstGeom>
          <a:noFill/>
          <a:ln w="38100" cmpd="sng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F6228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E4308DA-3AA7-3447-83A2-8483DDF41624}"/>
              </a:ext>
            </a:extLst>
          </p:cNvPr>
          <p:cNvSpPr txBox="1"/>
          <p:nvPr/>
        </p:nvSpPr>
        <p:spPr>
          <a:xfrm>
            <a:off x="6342112" y="1668192"/>
            <a:ext cx="2555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>
                <a:solidFill>
                  <a:schemeClr val="bg2">
                    <a:lumMod val="50000"/>
                  </a:schemeClr>
                </a:solidFill>
                <a:latin typeface="Century Schoolbook" panose="02040604050505020304" pitchFamily="18" charset="0"/>
              </a:rPr>
              <a:t>The </a:t>
            </a:r>
            <a:r>
              <a:rPr lang="fr-FR" i="1" dirty="0" err="1">
                <a:solidFill>
                  <a:schemeClr val="bg2">
                    <a:lumMod val="50000"/>
                  </a:schemeClr>
                </a:solidFill>
                <a:latin typeface="Century Schoolbook" panose="02040604050505020304" pitchFamily="18" charset="0"/>
              </a:rPr>
              <a:t>solvers</a:t>
            </a:r>
            <a:r>
              <a:rPr lang="fr-FR" i="1" dirty="0">
                <a:solidFill>
                  <a:schemeClr val="bg2">
                    <a:lumMod val="50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fr-FR" i="1" dirty="0" err="1">
                <a:solidFill>
                  <a:schemeClr val="bg2">
                    <a:lumMod val="50000"/>
                  </a:schemeClr>
                </a:solidFill>
                <a:latin typeface="Century Schoolbook" panose="02040604050505020304" pitchFamily="18" charset="0"/>
              </a:rPr>
              <a:t>will</a:t>
            </a:r>
            <a:r>
              <a:rPr lang="fr-FR" i="1" dirty="0">
                <a:solidFill>
                  <a:schemeClr val="bg2">
                    <a:lumMod val="50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fr-FR" i="1" dirty="0" err="1">
                <a:solidFill>
                  <a:schemeClr val="bg2">
                    <a:lumMod val="50000"/>
                  </a:schemeClr>
                </a:solidFill>
                <a:latin typeface="Century Schoolbook" panose="02040604050505020304" pitchFamily="18" charset="0"/>
              </a:rPr>
              <a:t>be</a:t>
            </a:r>
            <a:r>
              <a:rPr lang="fr-FR" i="1" dirty="0">
                <a:solidFill>
                  <a:schemeClr val="bg2">
                    <a:lumMod val="50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fr-FR" i="1" dirty="0" err="1">
                <a:solidFill>
                  <a:schemeClr val="bg2">
                    <a:lumMod val="50000"/>
                  </a:schemeClr>
                </a:solidFill>
                <a:latin typeface="Century Schoolbook" panose="02040604050505020304" pitchFamily="18" charset="0"/>
              </a:rPr>
              <a:t>called</a:t>
            </a:r>
            <a:r>
              <a:rPr lang="fr-FR" i="1" dirty="0">
                <a:solidFill>
                  <a:schemeClr val="bg2">
                    <a:lumMod val="50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fr-FR" i="1" dirty="0" err="1">
                <a:solidFill>
                  <a:schemeClr val="bg2">
                    <a:lumMod val="50000"/>
                  </a:schemeClr>
                </a:solidFill>
                <a:latin typeface="Century Schoolbook" panose="02040604050505020304" pitchFamily="18" charset="0"/>
              </a:rPr>
              <a:t>internally</a:t>
            </a:r>
            <a:r>
              <a:rPr lang="fr-FR" i="1" dirty="0">
                <a:solidFill>
                  <a:schemeClr val="bg2">
                    <a:lumMod val="50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fr-FR" i="1" dirty="0" err="1">
                <a:solidFill>
                  <a:schemeClr val="bg2">
                    <a:lumMod val="50000"/>
                  </a:schemeClr>
                </a:solidFill>
                <a:latin typeface="Century Schoolbook" panose="02040604050505020304" pitchFamily="18" charset="0"/>
              </a:rPr>
              <a:t>during</a:t>
            </a:r>
            <a:r>
              <a:rPr lang="fr-FR" i="1" dirty="0">
                <a:solidFill>
                  <a:schemeClr val="bg2">
                    <a:lumMod val="50000"/>
                  </a:schemeClr>
                </a:solidFill>
                <a:latin typeface="Century Schoolbook" panose="02040604050505020304" pitchFamily="18" charset="0"/>
              </a:rPr>
              <a:t> the simulation.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E04E4DB-05C3-EE4F-A9DF-C6610035E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60972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35D74A-586C-714A-B9D1-D59F44A2D9CE}"/>
              </a:ext>
            </a:extLst>
          </p:cNvPr>
          <p:cNvSpPr/>
          <p:nvPr/>
        </p:nvSpPr>
        <p:spPr>
          <a:xfrm>
            <a:off x="1012167" y="2564904"/>
            <a:ext cx="7119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entury Schoolbook" panose="02040604050505020304" pitchFamily="18" charset="0"/>
              </a:rPr>
              <a:t>3. Gibbs function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A47AB34-7DE7-6E44-8580-10AA42BB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61802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4785"/>
            <a:ext cx="8640960" cy="2304255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sz="2800" dirty="0" err="1">
                <a:latin typeface="Century Schoolbook" panose="02040604050505020304" pitchFamily="18" charset="0"/>
              </a:rPr>
              <a:t>Example</a:t>
            </a:r>
            <a:r>
              <a:rPr lang="fr-FR" sz="2800" dirty="0">
                <a:latin typeface="Century Schoolbook" panose="02040604050505020304" pitchFamily="18" charset="0"/>
              </a:rPr>
              <a:t> </a:t>
            </a:r>
            <a:r>
              <a:rPr lang="fr-FR" sz="2800" dirty="0" err="1">
                <a:latin typeface="Century Schoolbook" panose="02040604050505020304" pitchFamily="18" charset="0"/>
              </a:rPr>
              <a:t>with</a:t>
            </a:r>
            <a:r>
              <a:rPr lang="fr-FR" sz="2800" dirty="0">
                <a:latin typeface="Century Schoolbook" panose="02040604050505020304" pitchFamily="18" charset="0"/>
              </a:rPr>
              <a:t> the Gibbs </a:t>
            </a:r>
            <a:r>
              <a:rPr lang="fr-FR" sz="2800" dirty="0" err="1">
                <a:latin typeface="Century Schoolbook" panose="02040604050505020304" pitchFamily="18" charset="0"/>
              </a:rPr>
              <a:t>function</a:t>
            </a:r>
            <a:endParaRPr lang="fr-FR" sz="2800" dirty="0">
              <a:latin typeface="Century Schoolbook" panose="02040604050505020304" pitchFamily="18" charset="0"/>
            </a:endParaRPr>
          </a:p>
          <a:p>
            <a:pPr algn="ctr">
              <a:buNone/>
            </a:pPr>
            <a:endParaRPr lang="fr-FR" sz="800" i="1" dirty="0">
              <a:latin typeface="Century Schoolbook" panose="02040604050505020304" pitchFamily="18" charset="0"/>
              <a:cs typeface="Arial" pitchFamily="34" charset="0"/>
            </a:endParaRPr>
          </a:p>
          <a:p>
            <a:pPr algn="ctr">
              <a:buNone/>
            </a:pPr>
            <a:r>
              <a:rPr lang="en-US" sz="1800" i="1" dirty="0">
                <a:solidFill>
                  <a:schemeClr val="accent6">
                    <a:lumMod val="50000"/>
                  </a:schemeClr>
                </a:solidFill>
                <a:latin typeface="Century Schoolbook" panose="02040604050505020304" pitchFamily="18" charset="0"/>
                <a:cs typeface="Arial" pitchFamily="34" charset="0"/>
              </a:rPr>
              <a:t>“The equilibrium state is that corresponding to a minimum of a property called the energy function under specified conditions”</a:t>
            </a:r>
          </a:p>
          <a:p>
            <a:pPr algn="ctr">
              <a:buNone/>
            </a:pPr>
            <a:endParaRPr lang="fr-FR" sz="800" i="1" dirty="0">
              <a:latin typeface="Century Schoolbook" panose="02040604050505020304" pitchFamily="18" charset="0"/>
              <a:cs typeface="Arial" pitchFamily="34" charset="0"/>
            </a:endParaRPr>
          </a:p>
          <a:p>
            <a:pPr>
              <a:buNone/>
            </a:pPr>
            <a:r>
              <a:rPr lang="fr-FR" sz="2000" dirty="0">
                <a:latin typeface="Century Schoolbook" panose="02040604050505020304" pitchFamily="18" charset="0"/>
              </a:rPr>
              <a:t>Use the Gibbs </a:t>
            </a:r>
            <a:r>
              <a:rPr lang="fr-FR" sz="2000" dirty="0" err="1">
                <a:latin typeface="Century Schoolbook" panose="02040604050505020304" pitchFamily="18" charset="0"/>
              </a:rPr>
              <a:t>energy</a:t>
            </a:r>
            <a:r>
              <a:rPr lang="fr-FR" sz="2000" dirty="0">
                <a:latin typeface="Century Schoolbook" panose="02040604050505020304" pitchFamily="18" charset="0"/>
              </a:rPr>
              <a:t> </a:t>
            </a:r>
            <a:r>
              <a:rPr lang="fr-FR" sz="2000" dirty="0" err="1">
                <a:latin typeface="Century Schoolbook" panose="02040604050505020304" pitchFamily="18" charset="0"/>
              </a:rPr>
              <a:t>function</a:t>
            </a:r>
            <a:r>
              <a:rPr lang="fr-FR" sz="2000" dirty="0">
                <a:latin typeface="Century Schoolbook" panose="02040604050505020304" pitchFamily="18" charset="0"/>
              </a:rPr>
              <a:t> G:</a:t>
            </a:r>
          </a:p>
          <a:p>
            <a:pPr>
              <a:buNone/>
            </a:pPr>
            <a:r>
              <a:rPr lang="fr-FR" sz="2000" dirty="0">
                <a:latin typeface="Century Schoolbook" panose="02040604050505020304" pitchFamily="18" charset="0"/>
              </a:rPr>
              <a:t>So </a:t>
            </a:r>
            <a:r>
              <a:rPr lang="fr-FR" sz="2000" dirty="0" err="1">
                <a:latin typeface="Century Schoolbook" panose="02040604050505020304" pitchFamily="18" charset="0"/>
              </a:rPr>
              <a:t>that</a:t>
            </a:r>
            <a:r>
              <a:rPr lang="fr-FR" sz="2000" dirty="0">
                <a:latin typeface="Century Schoolbook" panose="02040604050505020304" pitchFamily="18" charset="0"/>
              </a:rPr>
              <a:t>, </a:t>
            </a:r>
            <a:r>
              <a:rPr lang="fr-FR" sz="2000" dirty="0" err="1">
                <a:latin typeface="Century Schoolbook" panose="02040604050505020304" pitchFamily="18" charset="0"/>
              </a:rPr>
              <a:t>when</a:t>
            </a:r>
            <a:r>
              <a:rPr lang="fr-FR" sz="2000" dirty="0">
                <a:latin typeface="Century Schoolbook" panose="02040604050505020304" pitchFamily="18" charset="0"/>
              </a:rPr>
              <a:t> </a:t>
            </a:r>
            <a:r>
              <a:rPr lang="fr-FR" sz="2000" b="1" dirty="0">
                <a:latin typeface="Century Schoolbook" panose="02040604050505020304" pitchFamily="18" charset="0"/>
              </a:rPr>
              <a:t>P and T are constant</a:t>
            </a:r>
            <a:r>
              <a:rPr lang="fr-FR" sz="2000" dirty="0">
                <a:latin typeface="Century Schoolbook" panose="02040604050505020304" pitchFamily="18" charset="0"/>
              </a:rPr>
              <a:t>:</a:t>
            </a:r>
            <a:r>
              <a:rPr lang="fr-FR" dirty="0">
                <a:latin typeface="Century Schoolbook" panose="02040604050505020304" pitchFamily="18" charset="0"/>
              </a:rPr>
              <a:t>                                  </a:t>
            </a:r>
            <a:endParaRPr lang="fr-FR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550229" y="2761087"/>
          <a:ext cx="3006725" cy="603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47" name="Equation" r:id="rId3" imgW="1015920" imgH="228600" progId="Equation.3">
                  <p:embed/>
                </p:oleObj>
              </mc:Choice>
              <mc:Fallback>
                <p:oleObj name="Equation" r:id="rId3" imgW="1015920" imgH="2286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0229" y="2761087"/>
                        <a:ext cx="3006725" cy="60349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48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49" name="Equation" r:id="rId7" imgW="114120" imgH="215640" progId="Equation.3">
                  <p:embed/>
                </p:oleObj>
              </mc:Choice>
              <mc:Fallback>
                <p:oleObj name="Equation" r:id="rId7" imgW="114120" imgH="21564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771800" y="3825130"/>
          <a:ext cx="3126883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50" name="Equation" r:id="rId8" imgW="977760" imgH="431640" progId="Equation.3">
                  <p:embed/>
                </p:oleObj>
              </mc:Choice>
              <mc:Fallback>
                <p:oleObj name="Equation" r:id="rId8" imgW="977760" imgH="43164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3825130"/>
                        <a:ext cx="3126883" cy="14398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4" name="Object 6"/>
          <p:cNvGraphicFramePr>
            <a:graphicFrameLocks noChangeAspect="1"/>
          </p:cNvGraphicFramePr>
          <p:nvPr>
            <p:extLst/>
          </p:nvPr>
        </p:nvGraphicFramePr>
        <p:xfrm>
          <a:off x="6925097" y="4123709"/>
          <a:ext cx="1284287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51" name="Equation" r:id="rId10" imgW="647640" imgH="393480" progId="Equation.3">
                  <p:embed/>
                </p:oleObj>
              </mc:Choice>
              <mc:Fallback>
                <p:oleObj name="Equation" r:id="rId10" imgW="647640" imgH="393480" progId="Equation.3">
                  <p:embed/>
                  <p:pic>
                    <p:nvPicPr>
                      <p:cNvPr id="3277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5097" y="4123709"/>
                        <a:ext cx="1284287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96CACEB-426F-F243-B190-CD7DAEDA266D}"/>
              </a:ext>
            </a:extLst>
          </p:cNvPr>
          <p:cNvSpPr txBox="1">
            <a:spLocks/>
          </p:cNvSpPr>
          <p:nvPr/>
        </p:nvSpPr>
        <p:spPr>
          <a:xfrm>
            <a:off x="6015846" y="4302248"/>
            <a:ext cx="792088" cy="4150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16531" indent="-316531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75000"/>
              <a:buFont typeface="Wingdings" charset="2"/>
              <a:buChar char="u"/>
              <a:defRPr sz="258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63776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charset="2"/>
              <a:buChar char="§"/>
              <a:defRPr sz="1846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5103" indent="-211021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1846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7145" indent="-211021" algn="l" defTabSz="422041" rtl="0" eaLnBrk="1" latinLnBrk="0" hangingPunct="1">
              <a:spcBef>
                <a:spcPct val="20000"/>
              </a:spcBef>
              <a:buFont typeface="Arial"/>
              <a:buChar char="–"/>
              <a:defRPr sz="1292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99186" indent="-211021" algn="l" defTabSz="422041" rtl="0" eaLnBrk="1" latinLnBrk="0" hangingPunct="1">
              <a:spcBef>
                <a:spcPct val="20000"/>
              </a:spcBef>
              <a:buFont typeface="Arial"/>
              <a:buChar char="»"/>
              <a:defRPr sz="1292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21227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r>
              <a:rPr lang="fr-FR" sz="2800" dirty="0" err="1">
                <a:latin typeface="Century Schoolbook" panose="02040604050505020304" pitchFamily="18" charset="0"/>
              </a:rPr>
              <a:t>with</a:t>
            </a:r>
            <a:endParaRPr lang="fr-FR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5B94841-E45D-2245-AC8D-ADD1EF428FC1}"/>
              </a:ext>
            </a:extLst>
          </p:cNvPr>
          <p:cNvSpPr txBox="1">
            <a:spLocks/>
          </p:cNvSpPr>
          <p:nvPr/>
        </p:nvSpPr>
        <p:spPr>
          <a:xfrm>
            <a:off x="640906" y="22043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Century Schoolbook" panose="02040604050505020304" pitchFamily="18" charset="0"/>
              </a:rPr>
              <a:t>Governing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dirty="0" err="1">
                <a:latin typeface="Century Schoolbook" panose="02040604050505020304" pitchFamily="18" charset="0"/>
              </a:rPr>
              <a:t>equations</a:t>
            </a:r>
            <a:br>
              <a:rPr lang="fr-FR" dirty="0">
                <a:latin typeface="Century Schoolbook" panose="02040604050505020304" pitchFamily="18" charset="0"/>
              </a:rPr>
            </a:br>
            <a:r>
              <a:rPr lang="fr-FR" sz="2200" b="1" i="1" dirty="0" err="1">
                <a:latin typeface="Century Schoolbook" panose="02040604050505020304" pitchFamily="18" charset="0"/>
              </a:rPr>
              <a:t>Equilibrium</a:t>
            </a:r>
            <a:r>
              <a:rPr lang="fr-FR" sz="2200" b="1" i="1" dirty="0">
                <a:latin typeface="Century Schoolbook" panose="02040604050505020304" pitchFamily="18" charset="0"/>
              </a:rPr>
              <a:t> </a:t>
            </a:r>
            <a:r>
              <a:rPr lang="fr-FR" sz="2200" b="1" i="1" dirty="0" err="1">
                <a:latin typeface="Century Schoolbook" panose="02040604050505020304" pitchFamily="18" charset="0"/>
              </a:rPr>
              <a:t>equations</a:t>
            </a:r>
            <a:endParaRPr lang="fr-FR" sz="2200" b="1" i="1" dirty="0">
              <a:latin typeface="Century Schoolbook" panose="02040604050505020304" pitchFamily="18" charset="0"/>
            </a:endParaRPr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BA7E0774-3B90-B440-8653-ED11C498229A}"/>
              </a:ext>
            </a:extLst>
          </p:cNvPr>
          <p:cNvSpPr/>
          <p:nvPr/>
        </p:nvSpPr>
        <p:spPr>
          <a:xfrm>
            <a:off x="179512" y="3825130"/>
            <a:ext cx="2376264" cy="15199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At</a:t>
            </a:r>
            <a:r>
              <a:rPr lang="fr-FR" sz="2000" dirty="0">
                <a:solidFill>
                  <a:srgbClr val="FF0000"/>
                </a:solidFill>
                <a:latin typeface="Century Schoolbook" panose="02040604050505020304" pitchFamily="18" charset="0"/>
              </a:rPr>
              <a:t> </a:t>
            </a:r>
            <a:r>
              <a:rPr lang="fr-FR" sz="2000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equilibrium</a:t>
            </a:r>
            <a:r>
              <a:rPr lang="fr-FR" sz="2000" dirty="0">
                <a:solidFill>
                  <a:srgbClr val="FF0000"/>
                </a:solidFill>
                <a:latin typeface="Century Schoolbook" panose="02040604050505020304" pitchFamily="18" charset="0"/>
              </a:rPr>
              <a:t>,</a:t>
            </a:r>
          </a:p>
          <a:p>
            <a:pPr algn="ctr"/>
            <a:r>
              <a:rPr lang="fr-FR" sz="2000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we</a:t>
            </a:r>
            <a:r>
              <a:rPr lang="fr-FR" sz="2000" dirty="0">
                <a:solidFill>
                  <a:srgbClr val="FF0000"/>
                </a:solidFill>
                <a:latin typeface="Century Schoolbook" panose="02040604050505020304" pitchFamily="18" charset="0"/>
              </a:rPr>
              <a:t> </a:t>
            </a:r>
            <a:r>
              <a:rPr lang="fr-FR" sz="2000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want</a:t>
            </a:r>
            <a:r>
              <a:rPr lang="fr-FR" sz="2000" dirty="0">
                <a:solidFill>
                  <a:srgbClr val="FF0000"/>
                </a:solidFill>
                <a:latin typeface="Century Schoolbook" panose="02040604050505020304" pitchFamily="18" charset="0"/>
              </a:rPr>
              <a:t> to </a:t>
            </a:r>
            <a:r>
              <a:rPr lang="fr-FR" sz="2000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minimize</a:t>
            </a:r>
            <a:r>
              <a:rPr lang="fr-FR" sz="2000" dirty="0">
                <a:solidFill>
                  <a:srgbClr val="FF0000"/>
                </a:solidFill>
                <a:latin typeface="Century Schoolbook" panose="02040604050505020304" pitchFamily="18" charset="0"/>
              </a:rPr>
              <a:t> 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3F5F3A-D724-8843-8879-8DE4E88313AA}"/>
              </a:ext>
            </a:extLst>
          </p:cNvPr>
          <p:cNvSpPr txBox="1"/>
          <p:nvPr/>
        </p:nvSpPr>
        <p:spPr>
          <a:xfrm>
            <a:off x="251520" y="5494496"/>
            <a:ext cx="5384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With</a:t>
            </a:r>
            <a:r>
              <a:rPr lang="fr-FR" dirty="0">
                <a:solidFill>
                  <a:srgbClr val="FF0000"/>
                </a:solidFill>
                <a:latin typeface="Century Schoolbook" panose="02040604050505020304" pitchFamily="18" charset="0"/>
              </a:rPr>
              <a:t> the </a:t>
            </a:r>
            <a:r>
              <a:rPr lang="fr-FR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constraint</a:t>
            </a:r>
            <a:r>
              <a:rPr lang="fr-FR" dirty="0">
                <a:solidFill>
                  <a:srgbClr val="FF0000"/>
                </a:solidFill>
                <a:latin typeface="Century Schoolbook" panose="02040604050505020304" pitchFamily="18" charset="0"/>
              </a:rPr>
              <a:t> </a:t>
            </a:r>
            <a:r>
              <a:rPr lang="fr-FR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that</a:t>
            </a:r>
            <a:r>
              <a:rPr lang="fr-FR" dirty="0">
                <a:solidFill>
                  <a:srgbClr val="FF0000"/>
                </a:solidFill>
                <a:latin typeface="Century Schoolbook" panose="02040604050505020304" pitchFamily="18" charset="0"/>
              </a:rPr>
              <a:t> the </a:t>
            </a:r>
            <a:r>
              <a:rPr lang="fr-FR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number</a:t>
            </a:r>
            <a:r>
              <a:rPr lang="fr-FR" dirty="0">
                <a:solidFill>
                  <a:srgbClr val="FF0000"/>
                </a:solidFill>
                <a:latin typeface="Century Schoolbook" panose="02040604050505020304" pitchFamily="18" charset="0"/>
              </a:rPr>
              <a:t> of moles        of </a:t>
            </a:r>
            <a:r>
              <a:rPr lang="fr-FR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every</a:t>
            </a:r>
            <a:r>
              <a:rPr lang="fr-FR" dirty="0">
                <a:solidFill>
                  <a:srgbClr val="FF0000"/>
                </a:solidFill>
                <a:latin typeface="Century Schoolbook" panose="02040604050505020304" pitchFamily="18" charset="0"/>
              </a:rPr>
              <a:t> </a:t>
            </a:r>
            <a:r>
              <a:rPr lang="fr-FR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element</a:t>
            </a:r>
            <a:r>
              <a:rPr lang="fr-FR" dirty="0">
                <a:solidFill>
                  <a:srgbClr val="FF0000"/>
                </a:solidFill>
                <a:latin typeface="Century Schoolbook" panose="02040604050505020304" pitchFamily="18" charset="0"/>
              </a:rPr>
              <a:t> l (N, O, H, …) </a:t>
            </a:r>
            <a:r>
              <a:rPr lang="fr-FR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is</a:t>
            </a:r>
            <a:r>
              <a:rPr lang="fr-FR" dirty="0">
                <a:solidFill>
                  <a:srgbClr val="FF0000"/>
                </a:solidFill>
                <a:latin typeface="Century Schoolbook" panose="02040604050505020304" pitchFamily="18" charset="0"/>
              </a:rPr>
              <a:t> </a:t>
            </a:r>
            <a:r>
              <a:rPr lang="fr-FR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conserved</a:t>
            </a:r>
            <a:r>
              <a:rPr lang="fr-FR" dirty="0">
                <a:solidFill>
                  <a:srgbClr val="FF0000"/>
                </a:solidFill>
                <a:latin typeface="Century Schoolbook" panose="02040604050505020304" pitchFamily="18" charset="0"/>
              </a:rPr>
              <a:t>: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B4153ACA-A5BF-4E43-AD39-A7D025BA2AA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148064" y="5428075"/>
          <a:ext cx="393824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52" name="Equation" r:id="rId12" imgW="177480" imgH="228600" progId="Equation.3">
                  <p:embed/>
                </p:oleObj>
              </mc:Choice>
              <mc:Fallback>
                <p:oleObj name="Equation" r:id="rId12" imgW="177480" imgH="228600" progId="Equation.3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B4153ACA-A5BF-4E43-AD39-A7D025BA2A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5428075"/>
                        <a:ext cx="393824" cy="4320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6">
            <a:extLst>
              <a:ext uri="{FF2B5EF4-FFF2-40B4-BE49-F238E27FC236}">
                <a16:creationId xmlns:a16="http://schemas.microsoft.com/office/drawing/2014/main" id="{C690867C-1A94-264F-BCF8-12028454939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347224" y="4924019"/>
          <a:ext cx="2210191" cy="93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53" name="Equation" r:id="rId14" imgW="863280" imgH="431640" progId="Equation.3">
                  <p:embed/>
                </p:oleObj>
              </mc:Choice>
              <mc:Fallback>
                <p:oleObj name="Equation" r:id="rId14" imgW="863280" imgH="431640" progId="Equation.3">
                  <p:embed/>
                  <p:pic>
                    <p:nvPicPr>
                      <p:cNvPr id="17" name="Object 6">
                        <a:extLst>
                          <a:ext uri="{FF2B5EF4-FFF2-40B4-BE49-F238E27FC236}">
                            <a16:creationId xmlns:a16="http://schemas.microsoft.com/office/drawing/2014/main" id="{C690867C-1A94-264F-BCF8-1202845493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7224" y="4924019"/>
                        <a:ext cx="2210191" cy="93610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AFAD10-6F58-EA40-A9DF-5358A655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017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  <a:ln>
            <a:noFill/>
          </a:ln>
        </p:spPr>
        <p:txBody>
          <a:bodyPr/>
          <a:lstStyle/>
          <a:p>
            <a:r>
              <a:rPr lang="fr-FR" i="1" dirty="0" err="1">
                <a:latin typeface="Century Schoolbook" panose="02040604050505020304" pitchFamily="18" charset="0"/>
              </a:rPr>
              <a:t>What</a:t>
            </a:r>
            <a:r>
              <a:rPr lang="fr-FR" i="1" dirty="0">
                <a:latin typeface="Century Schoolbook" panose="02040604050505020304" pitchFamily="18" charset="0"/>
              </a:rPr>
              <a:t> </a:t>
            </a:r>
            <a:r>
              <a:rPr lang="fr-FR" i="1" dirty="0" err="1">
                <a:latin typeface="Century Schoolbook" panose="02040604050505020304" pitchFamily="18" charset="0"/>
              </a:rPr>
              <a:t>can</a:t>
            </a:r>
            <a:r>
              <a:rPr lang="fr-FR" i="1" dirty="0">
                <a:latin typeface="Century Schoolbook" panose="02040604050505020304" pitchFamily="18" charset="0"/>
              </a:rPr>
              <a:t> CANTERA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591" y="2276872"/>
            <a:ext cx="8229600" cy="3645024"/>
          </a:xfrm>
        </p:spPr>
        <p:txBody>
          <a:bodyPr>
            <a:normAutofit/>
          </a:bodyPr>
          <a:lstStyle/>
          <a:p>
            <a:r>
              <a:rPr lang="fr-FR" sz="2400" dirty="0">
                <a:latin typeface="Century Schoolbook" panose="02040604050505020304" pitchFamily="18" charset="0"/>
              </a:rPr>
              <a:t>1D </a:t>
            </a:r>
            <a:r>
              <a:rPr lang="en-US" sz="2400" dirty="0">
                <a:latin typeface="Century Schoolbook" panose="02040604050505020304" pitchFamily="18" charset="0"/>
              </a:rPr>
              <a:t>(tutorial part 4)</a:t>
            </a:r>
            <a:endParaRPr lang="fr-FR" sz="2400" dirty="0">
              <a:latin typeface="Century Schoolbook" panose="02040604050505020304" pitchFamily="18" charset="0"/>
            </a:endParaRPr>
          </a:p>
          <a:p>
            <a:pPr lvl="1"/>
            <a:r>
              <a:rPr lang="fr-FR" sz="2000" dirty="0">
                <a:latin typeface="Century Schoolbook" panose="02040604050505020304" pitchFamily="18" charset="0"/>
              </a:rPr>
              <a:t>Burner </a:t>
            </a:r>
            <a:r>
              <a:rPr lang="fr-FR" sz="2000" dirty="0" err="1">
                <a:latin typeface="Century Schoolbook" panose="02040604050505020304" pitchFamily="18" charset="0"/>
              </a:rPr>
              <a:t>stabilized</a:t>
            </a:r>
            <a:r>
              <a:rPr lang="fr-FR" sz="2000" dirty="0">
                <a:latin typeface="Century Schoolbook" panose="02040604050505020304" pitchFamily="18" charset="0"/>
              </a:rPr>
              <a:t> and </a:t>
            </a:r>
            <a:r>
              <a:rPr lang="fr-FR" sz="2000" dirty="0" err="1">
                <a:latin typeface="Century Schoolbook" panose="02040604050505020304" pitchFamily="18" charset="0"/>
              </a:rPr>
              <a:t>propagating</a:t>
            </a:r>
            <a:r>
              <a:rPr lang="fr-FR" sz="2000" dirty="0">
                <a:latin typeface="Century Schoolbook" panose="02040604050505020304" pitchFamily="18" charset="0"/>
              </a:rPr>
              <a:t> </a:t>
            </a:r>
            <a:r>
              <a:rPr lang="fr-FR" sz="2000" dirty="0" err="1">
                <a:latin typeface="Century Schoolbook" panose="02040604050505020304" pitchFamily="18" charset="0"/>
              </a:rPr>
              <a:t>premixed</a:t>
            </a:r>
            <a:r>
              <a:rPr lang="fr-FR" sz="2000" dirty="0">
                <a:latin typeface="Century Schoolbook" panose="02040604050505020304" pitchFamily="18" charset="0"/>
              </a:rPr>
              <a:t> flat </a:t>
            </a:r>
            <a:r>
              <a:rPr lang="fr-FR" sz="2000" dirty="0" err="1">
                <a:latin typeface="Century Schoolbook" panose="02040604050505020304" pitchFamily="18" charset="0"/>
              </a:rPr>
              <a:t>flame</a:t>
            </a:r>
            <a:r>
              <a:rPr lang="fr-FR" sz="2000" dirty="0">
                <a:latin typeface="Century Schoolbook" panose="02040604050505020304" pitchFamily="18" charset="0"/>
              </a:rPr>
              <a:t> </a:t>
            </a:r>
          </a:p>
          <a:p>
            <a:pPr lvl="1"/>
            <a:r>
              <a:rPr lang="fr-FR" sz="2000" dirty="0">
                <a:latin typeface="Century Schoolbook" panose="02040604050505020304" pitchFamily="18" charset="0"/>
              </a:rPr>
              <a:t>Diffusion </a:t>
            </a:r>
            <a:r>
              <a:rPr lang="fr-FR" sz="2000" dirty="0" err="1">
                <a:latin typeface="Century Schoolbook" panose="02040604050505020304" pitchFamily="18" charset="0"/>
              </a:rPr>
              <a:t>flame</a:t>
            </a:r>
            <a:r>
              <a:rPr lang="fr-FR" sz="2000" dirty="0">
                <a:latin typeface="Century Schoolbook" panose="02040604050505020304" pitchFamily="18" charset="0"/>
              </a:rPr>
              <a:t> in </a:t>
            </a:r>
            <a:r>
              <a:rPr lang="fr-FR" sz="2000" dirty="0" err="1">
                <a:latin typeface="Century Schoolbook" panose="02040604050505020304" pitchFamily="18" charset="0"/>
              </a:rPr>
              <a:t>counterflow</a:t>
            </a:r>
            <a:r>
              <a:rPr lang="fr-FR" sz="2000" dirty="0">
                <a:latin typeface="Century Schoolbook" panose="02040604050505020304" pitchFamily="18" charset="0"/>
              </a:rPr>
              <a:t> configuration</a:t>
            </a:r>
          </a:p>
          <a:p>
            <a:pPr lvl="1"/>
            <a:r>
              <a:rPr lang="fr-FR" sz="2000" dirty="0" err="1">
                <a:latin typeface="Century Schoolbook" panose="02040604050505020304" pitchFamily="18" charset="0"/>
              </a:rPr>
              <a:t>Premixed</a:t>
            </a:r>
            <a:r>
              <a:rPr lang="fr-FR" sz="2000" dirty="0">
                <a:latin typeface="Century Schoolbook" panose="02040604050505020304" pitchFamily="18" charset="0"/>
              </a:rPr>
              <a:t> </a:t>
            </a:r>
            <a:r>
              <a:rPr lang="fr-FR" sz="2000" dirty="0" err="1">
                <a:latin typeface="Century Schoolbook" panose="02040604050505020304" pitchFamily="18" charset="0"/>
              </a:rPr>
              <a:t>flame</a:t>
            </a:r>
            <a:r>
              <a:rPr lang="fr-FR" sz="2000" dirty="0">
                <a:latin typeface="Century Schoolbook" panose="02040604050505020304" pitchFamily="18" charset="0"/>
              </a:rPr>
              <a:t> in </a:t>
            </a:r>
            <a:r>
              <a:rPr lang="fr-FR" sz="2000" dirty="0" err="1">
                <a:latin typeface="Century Schoolbook" panose="02040604050505020304" pitchFamily="18" charset="0"/>
              </a:rPr>
              <a:t>counterflow</a:t>
            </a:r>
            <a:r>
              <a:rPr lang="fr-FR" sz="2000" dirty="0">
                <a:latin typeface="Century Schoolbook" panose="02040604050505020304" pitchFamily="18" charset="0"/>
              </a:rPr>
              <a:t> configuration (</a:t>
            </a:r>
            <a:r>
              <a:rPr lang="fr-FR" sz="2000" dirty="0" err="1">
                <a:latin typeface="Century Schoolbook" panose="02040604050505020304" pitchFamily="18" charset="0"/>
              </a:rPr>
              <a:t>strained</a:t>
            </a:r>
            <a:r>
              <a:rPr lang="fr-FR" sz="2000" dirty="0">
                <a:latin typeface="Century Schoolbook" panose="02040604050505020304" pitchFamily="18" charset="0"/>
              </a:rPr>
              <a:t>)</a:t>
            </a:r>
            <a:endParaRPr lang="en-US" sz="2000" dirty="0">
              <a:latin typeface="Century Schoolbook" panose="020406040505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BAE5F5-1676-9444-AE08-4974DDF8C6C5}"/>
              </a:ext>
            </a:extLst>
          </p:cNvPr>
          <p:cNvSpPr txBox="1">
            <a:spLocks/>
          </p:cNvSpPr>
          <p:nvPr/>
        </p:nvSpPr>
        <p:spPr>
          <a:xfrm>
            <a:off x="1691680" y="1460362"/>
            <a:ext cx="5256584" cy="654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6531" indent="-316531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75000"/>
              <a:buFont typeface="Wingdings" charset="2"/>
              <a:buChar char="u"/>
              <a:defRPr sz="258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63776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charset="2"/>
              <a:buChar char="§"/>
              <a:defRPr sz="1846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5103" indent="-211021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1846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7145" indent="-211021" algn="l" defTabSz="422041" rtl="0" eaLnBrk="1" latinLnBrk="0" hangingPunct="1">
              <a:spcBef>
                <a:spcPct val="20000"/>
              </a:spcBef>
              <a:buFont typeface="Arial"/>
              <a:buChar char="–"/>
              <a:defRPr sz="1292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99186" indent="-211021" algn="l" defTabSz="422041" rtl="0" eaLnBrk="1" latinLnBrk="0" hangingPunct="1">
              <a:spcBef>
                <a:spcPct val="20000"/>
              </a:spcBef>
              <a:buFont typeface="Arial"/>
              <a:buChar char="»"/>
              <a:defRPr sz="1292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21227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  <a:latin typeface="Century Schoolbook" panose="02040604050505020304" pitchFamily="18" charset="0"/>
              </a:rPr>
              <a:t>…</a:t>
            </a:r>
          </a:p>
        </p:txBody>
      </p:sp>
      <p:pic>
        <p:nvPicPr>
          <p:cNvPr id="8" name="Picture 4" descr="Résultat de recherche d'images pour &quot;cantera example&quot;">
            <a:extLst>
              <a:ext uri="{FF2B5EF4-FFF2-40B4-BE49-F238E27FC236}">
                <a16:creationId xmlns:a16="http://schemas.microsoft.com/office/drawing/2014/main" id="{322989AE-0738-2242-908F-5F3B45ED6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119824"/>
            <a:ext cx="40132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3090F0-270B-7141-8267-3C576D62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99473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agrangeMultipliers3D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70" y="2856420"/>
            <a:ext cx="5347469" cy="347585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92267"/>
            <a:ext cx="2895600" cy="365125"/>
          </a:xfrm>
        </p:spPr>
        <p:txBody>
          <a:bodyPr/>
          <a:lstStyle/>
          <a:p>
            <a:r>
              <a:rPr lang="fr-FR"/>
              <a:t>Jonathan WIRTZ, Théo OGIER - PhD CERFACS</a:t>
            </a:r>
            <a:endParaRPr lang="fr-FR" dirty="0"/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>
            <p:extLst/>
          </p:nvPr>
        </p:nvGraphicFramePr>
        <p:xfrm>
          <a:off x="5496173" y="1767586"/>
          <a:ext cx="3417888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05" name="Equation" r:id="rId6" imgW="1371600" imgH="888840" progId="Equation.3">
                  <p:embed/>
                </p:oleObj>
              </mc:Choice>
              <mc:Fallback>
                <p:oleObj name="Equation" r:id="rId6" imgW="1371600" imgH="888840" progId="Equation.3">
                  <p:embed/>
                  <p:pic>
                    <p:nvPicPr>
                      <p:cNvPr id="337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6173" y="1767586"/>
                        <a:ext cx="3417888" cy="18669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280600" y="3036502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06" name="Equation" r:id="rId8" imgW="114120" imgH="215640" progId="Equation.3">
                  <p:embed/>
                </p:oleObj>
              </mc:Choice>
              <mc:Fallback>
                <p:oleObj name="Equation" r:id="rId8" imgW="114120" imgH="21564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0600" y="3036502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Oval 14"/>
          <p:cNvSpPr/>
          <p:nvPr/>
        </p:nvSpPr>
        <p:spPr>
          <a:xfrm>
            <a:off x="1817470" y="4728628"/>
            <a:ext cx="288032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2825582" y="4152564"/>
            <a:ext cx="288032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4193734" y="4440596"/>
            <a:ext cx="288032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6"/>
              </a:solidFill>
            </a:endParaRPr>
          </a:p>
        </p:txBody>
      </p:sp>
      <p:cxnSp>
        <p:nvCxnSpPr>
          <p:cNvPr id="20" name="Straight Arrow Connector 19"/>
          <p:cNvCxnSpPr>
            <a:stCxn id="15" idx="4"/>
            <a:endCxn id="25" idx="0"/>
          </p:cNvCxnSpPr>
          <p:nvPr/>
        </p:nvCxnSpPr>
        <p:spPr>
          <a:xfrm>
            <a:off x="1961486" y="4872644"/>
            <a:ext cx="252028" cy="792088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  <a:endCxn id="25" idx="0"/>
          </p:cNvCxnSpPr>
          <p:nvPr/>
        </p:nvCxnSpPr>
        <p:spPr>
          <a:xfrm flipH="1">
            <a:off x="2213514" y="4275489"/>
            <a:ext cx="654249" cy="1389243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8" idx="3"/>
            <a:endCxn id="25" idx="0"/>
          </p:cNvCxnSpPr>
          <p:nvPr/>
        </p:nvCxnSpPr>
        <p:spPr>
          <a:xfrm flipH="1">
            <a:off x="2213514" y="4563521"/>
            <a:ext cx="2022401" cy="1101211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241406" y="5664732"/>
            <a:ext cx="1944216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  <a:latin typeface="Century Schoolbook" panose="02040604050505020304" pitchFamily="18" charset="0"/>
              </a:rPr>
              <a:t>3 points </a:t>
            </a:r>
            <a:r>
              <a:rPr lang="fr-FR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satisfy</a:t>
            </a:r>
            <a:r>
              <a:rPr lang="fr-FR" dirty="0">
                <a:solidFill>
                  <a:srgbClr val="FF0000"/>
                </a:solidFill>
                <a:latin typeface="Century Schoolbook" panose="02040604050505020304" pitchFamily="18" charset="0"/>
              </a:rPr>
              <a:t> the conditions</a:t>
            </a:r>
          </a:p>
        </p:txBody>
      </p:sp>
      <p:sp>
        <p:nvSpPr>
          <p:cNvPr id="22" name="TextBox 13"/>
          <p:cNvSpPr txBox="1"/>
          <p:nvPr/>
        </p:nvSpPr>
        <p:spPr>
          <a:xfrm>
            <a:off x="5279157" y="3711687"/>
            <a:ext cx="3851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u="sng" dirty="0">
                <a:latin typeface="Century Schoolbook" panose="02040604050505020304" pitchFamily="18" charset="0"/>
              </a:rPr>
              <a:t>Illustration in 2D</a:t>
            </a:r>
            <a:endParaRPr lang="fr-FR" b="1" dirty="0">
              <a:latin typeface="Century Schoolbook" panose="02040604050505020304" pitchFamily="18" charset="0"/>
            </a:endParaRPr>
          </a:p>
          <a:p>
            <a:endParaRPr lang="fr-FR" b="1" dirty="0">
              <a:latin typeface="Century Schoolbook" panose="02040604050505020304" pitchFamily="18" charset="0"/>
            </a:endParaRPr>
          </a:p>
          <a:p>
            <a:r>
              <a:rPr lang="fr-FR" b="1" dirty="0">
                <a:latin typeface="Century Schoolbook" panose="02040604050505020304" pitchFamily="18" charset="0"/>
              </a:rPr>
              <a:t>- </a:t>
            </a:r>
            <a:r>
              <a:rPr lang="fr-FR" b="1" dirty="0" err="1">
                <a:latin typeface="Century Schoolbook" panose="02040604050505020304" pitchFamily="18" charset="0"/>
              </a:rPr>
              <a:t>Find</a:t>
            </a:r>
            <a:r>
              <a:rPr lang="fr-FR" b="1" dirty="0">
                <a:latin typeface="Century Schoolbook" panose="02040604050505020304" pitchFamily="18" charset="0"/>
              </a:rPr>
              <a:t> </a:t>
            </a:r>
            <a:r>
              <a:rPr lang="fr-FR" b="1" dirty="0">
                <a:solidFill>
                  <a:schemeClr val="tx2"/>
                </a:solidFill>
                <a:latin typeface="Century Schoolbook" panose="02040604050505020304" pitchFamily="18" charset="0"/>
              </a:rPr>
              <a:t>an extremum of the </a:t>
            </a:r>
            <a:r>
              <a:rPr lang="fr-FR" b="1" dirty="0" err="1">
                <a:solidFill>
                  <a:schemeClr val="tx2"/>
                </a:solidFill>
                <a:latin typeface="Century Schoolbook" panose="02040604050505020304" pitchFamily="18" charset="0"/>
              </a:rPr>
              <a:t>function</a:t>
            </a:r>
            <a:r>
              <a:rPr lang="fr-FR" b="1" dirty="0">
                <a:solidFill>
                  <a:schemeClr val="tx2"/>
                </a:solidFill>
                <a:latin typeface="Century Schoolbook" panose="02040604050505020304" pitchFamily="18" charset="0"/>
              </a:rPr>
              <a:t> G(</a:t>
            </a:r>
            <a:r>
              <a:rPr lang="fr-FR" b="1" dirty="0" err="1">
                <a:solidFill>
                  <a:schemeClr val="tx2"/>
                </a:solidFill>
                <a:latin typeface="Century Schoolbook" panose="02040604050505020304" pitchFamily="18" charset="0"/>
              </a:rPr>
              <a:t>x,y</a:t>
            </a:r>
            <a:r>
              <a:rPr lang="fr-FR" b="1" dirty="0">
                <a:solidFill>
                  <a:schemeClr val="tx2"/>
                </a:solidFill>
                <a:latin typeface="Century Schoolbook" panose="02040604050505020304" pitchFamily="18" charset="0"/>
              </a:rPr>
              <a:t>)</a:t>
            </a:r>
            <a:r>
              <a:rPr lang="fr-FR" b="1" dirty="0">
                <a:latin typeface="Century Schoolbook" panose="02040604050505020304" pitchFamily="18" charset="0"/>
              </a:rPr>
              <a:t>, </a:t>
            </a:r>
            <a:r>
              <a:rPr lang="fr-FR" b="1" dirty="0" err="1">
                <a:latin typeface="Century Schoolbook" panose="02040604050505020304" pitchFamily="18" charset="0"/>
              </a:rPr>
              <a:t>represented</a:t>
            </a:r>
            <a:r>
              <a:rPr lang="fr-FR" b="1" dirty="0">
                <a:latin typeface="Century Schoolbook" panose="02040604050505020304" pitchFamily="18" charset="0"/>
              </a:rPr>
              <a:t> by the </a:t>
            </a:r>
            <a:r>
              <a:rPr lang="fr-FR" b="1" dirty="0" err="1">
                <a:latin typeface="Century Schoolbook" panose="02040604050505020304" pitchFamily="18" charset="0"/>
              </a:rPr>
              <a:t>blue</a:t>
            </a:r>
            <a:r>
              <a:rPr lang="fr-FR" b="1" dirty="0">
                <a:latin typeface="Century Schoolbook" panose="02040604050505020304" pitchFamily="18" charset="0"/>
              </a:rPr>
              <a:t> </a:t>
            </a:r>
            <a:r>
              <a:rPr lang="fr-FR" b="1" dirty="0" err="1">
                <a:latin typeface="Century Schoolbook" panose="02040604050505020304" pitchFamily="18" charset="0"/>
              </a:rPr>
              <a:t>lines</a:t>
            </a:r>
            <a:endParaRPr lang="fr-FR" b="1" dirty="0">
              <a:latin typeface="Century Schoolbook" panose="02040604050505020304" pitchFamily="18" charset="0"/>
            </a:endParaRPr>
          </a:p>
          <a:p>
            <a:endParaRPr lang="fr-FR" b="1" dirty="0">
              <a:latin typeface="Century Schoolbook" panose="02040604050505020304" pitchFamily="18" charset="0"/>
            </a:endParaRPr>
          </a:p>
          <a:p>
            <a:r>
              <a:rPr lang="fr-FR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- </a:t>
            </a:r>
            <a:r>
              <a:rPr lang="fr-FR" b="1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that</a:t>
            </a:r>
            <a:r>
              <a:rPr lang="fr-FR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 </a:t>
            </a:r>
            <a:r>
              <a:rPr lang="fr-FR" b="1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satisfies</a:t>
            </a:r>
            <a:r>
              <a:rPr lang="fr-FR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 the condition </a:t>
            </a:r>
            <a:r>
              <a:rPr lang="fr-FR" b="1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p</a:t>
            </a:r>
            <a:r>
              <a:rPr lang="fr-FR" b="1" baseline="-25000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l</a:t>
            </a:r>
            <a:r>
              <a:rPr lang="fr-FR" b="1" baseline="30000" dirty="0">
                <a:solidFill>
                  <a:srgbClr val="C00000"/>
                </a:solidFill>
                <a:latin typeface="Century Schoolbook" panose="02040604050505020304" pitchFamily="18" charset="0"/>
              </a:rPr>
              <a:t>*</a:t>
            </a:r>
            <a:r>
              <a:rPr lang="fr-FR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(</a:t>
            </a:r>
            <a:r>
              <a:rPr lang="fr-FR" b="1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x,y</a:t>
            </a:r>
            <a:r>
              <a:rPr lang="fr-FR" b="1" dirty="0">
                <a:solidFill>
                  <a:srgbClr val="C00000"/>
                </a:solidFill>
                <a:latin typeface="Century Schoolbook" panose="02040604050505020304" pitchFamily="18" charset="0"/>
              </a:rPr>
              <a:t>)=</a:t>
            </a:r>
            <a:r>
              <a:rPr lang="fr-FR" b="1" dirty="0" err="1">
                <a:solidFill>
                  <a:srgbClr val="C00000"/>
                </a:solidFill>
                <a:latin typeface="Century Schoolbook" panose="02040604050505020304" pitchFamily="18" charset="0"/>
              </a:rPr>
              <a:t>smthg</a:t>
            </a:r>
            <a:r>
              <a:rPr lang="fr-FR" b="1" dirty="0">
                <a:latin typeface="Century Schoolbook" panose="02040604050505020304" pitchFamily="18" charset="0"/>
              </a:rPr>
              <a:t> </a:t>
            </a:r>
            <a:r>
              <a:rPr lang="fr-FR" b="1" dirty="0" err="1">
                <a:latin typeface="Century Schoolbook" panose="02040604050505020304" pitchFamily="18" charset="0"/>
              </a:rPr>
              <a:t>represented</a:t>
            </a:r>
            <a:r>
              <a:rPr lang="fr-FR" b="1" dirty="0">
                <a:latin typeface="Century Schoolbook" panose="02040604050505020304" pitchFamily="18" charset="0"/>
              </a:rPr>
              <a:t> by the </a:t>
            </a:r>
            <a:r>
              <a:rPr lang="fr-FR" b="1" dirty="0" err="1">
                <a:latin typeface="Century Schoolbook" panose="02040604050505020304" pitchFamily="18" charset="0"/>
              </a:rPr>
              <a:t>red</a:t>
            </a:r>
            <a:r>
              <a:rPr lang="fr-FR" b="1" dirty="0">
                <a:latin typeface="Century Schoolbook" panose="02040604050505020304" pitchFamily="18" charset="0"/>
              </a:rPr>
              <a:t> line</a:t>
            </a:r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7553C63B-6463-1145-97D3-F9E686E696C9}"/>
              </a:ext>
            </a:extLst>
          </p:cNvPr>
          <p:cNvSpPr txBox="1"/>
          <p:nvPr/>
        </p:nvSpPr>
        <p:spPr>
          <a:xfrm>
            <a:off x="1444824" y="1149841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>
                <a:latin typeface="Century Schoolbook" panose="02040604050505020304" pitchFamily="18" charset="0"/>
              </a:rPr>
              <a:t>Example</a:t>
            </a:r>
            <a:r>
              <a:rPr lang="fr-FR" sz="2800" dirty="0">
                <a:latin typeface="Century Schoolbook" panose="02040604050505020304" pitchFamily="18" charset="0"/>
              </a:rPr>
              <a:t> </a:t>
            </a:r>
            <a:r>
              <a:rPr lang="fr-FR" sz="2800" dirty="0" err="1">
                <a:latin typeface="Century Schoolbook" panose="02040604050505020304" pitchFamily="18" charset="0"/>
              </a:rPr>
              <a:t>with</a:t>
            </a:r>
            <a:r>
              <a:rPr lang="fr-FR" sz="2800" dirty="0">
                <a:latin typeface="Century Schoolbook" panose="02040604050505020304" pitchFamily="18" charset="0"/>
              </a:rPr>
              <a:t> the Gibbs </a:t>
            </a:r>
            <a:r>
              <a:rPr lang="fr-FR" sz="2800" dirty="0" err="1">
                <a:latin typeface="Century Schoolbook" panose="02040604050505020304" pitchFamily="18" charset="0"/>
              </a:rPr>
              <a:t>function</a:t>
            </a:r>
            <a:endParaRPr lang="fr-FR" sz="2800" b="1" dirty="0">
              <a:latin typeface="Century Schoolbook" panose="02040604050505020304" pitchFamily="18" charset="0"/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AE23FB6F-9B4F-9149-8BFE-E82DCDECC6FF}"/>
              </a:ext>
            </a:extLst>
          </p:cNvPr>
          <p:cNvSpPr txBox="1"/>
          <p:nvPr/>
        </p:nvSpPr>
        <p:spPr>
          <a:xfrm>
            <a:off x="163854" y="1849438"/>
            <a:ext cx="4567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0000"/>
                </a:solidFill>
                <a:latin typeface="Century Schoolbook" panose="02040604050505020304" pitchFamily="18" charset="0"/>
              </a:rPr>
              <a:t>The non-</a:t>
            </a:r>
            <a:r>
              <a:rPr lang="fr-FR" sz="2400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stoichiometric</a:t>
            </a:r>
            <a:r>
              <a:rPr lang="fr-FR" sz="2400" dirty="0">
                <a:solidFill>
                  <a:srgbClr val="FF0000"/>
                </a:solidFill>
                <a:latin typeface="Century Schoolbook" panose="02040604050505020304" pitchFamily="18" charset="0"/>
              </a:rPr>
              <a:t> </a:t>
            </a:r>
            <a:r>
              <a:rPr lang="fr-FR" sz="2400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method</a:t>
            </a:r>
            <a:endParaRPr lang="fr-FR" sz="2400" b="1" dirty="0">
              <a:solidFill>
                <a:srgbClr val="FF000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175FE3BB-7BB6-344F-AFEB-AD57FE9C7E80}"/>
              </a:ext>
            </a:extLst>
          </p:cNvPr>
          <p:cNvSpPr txBox="1"/>
          <p:nvPr/>
        </p:nvSpPr>
        <p:spPr>
          <a:xfrm>
            <a:off x="163854" y="2399621"/>
            <a:ext cx="4464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Century Schoolbook" panose="02040604050505020304" pitchFamily="18" charset="0"/>
              </a:rPr>
              <a:t>This </a:t>
            </a:r>
            <a:r>
              <a:rPr lang="fr-FR" sz="2000" dirty="0" err="1">
                <a:latin typeface="Century Schoolbook" panose="02040604050505020304" pitchFamily="18" charset="0"/>
              </a:rPr>
              <a:t>becomes</a:t>
            </a:r>
            <a:r>
              <a:rPr lang="fr-FR" sz="2000" dirty="0">
                <a:latin typeface="Century Schoolbook" panose="02040604050505020304" pitchFamily="18" charset="0"/>
              </a:rPr>
              <a:t> an optimisation </a:t>
            </a:r>
            <a:r>
              <a:rPr lang="fr-FR" sz="2000" dirty="0" err="1">
                <a:latin typeface="Century Schoolbook" panose="02040604050505020304" pitchFamily="18" charset="0"/>
              </a:rPr>
              <a:t>problem</a:t>
            </a:r>
            <a:r>
              <a:rPr lang="fr-FR" sz="2000" dirty="0">
                <a:latin typeface="Century Schoolbook" panose="02040604050505020304" pitchFamily="18" charset="0"/>
              </a:rPr>
              <a:t> </a:t>
            </a:r>
            <a:r>
              <a:rPr lang="fr-FR" sz="2000" dirty="0" err="1">
                <a:latin typeface="Century Schoolbook" panose="02040604050505020304" pitchFamily="18" charset="0"/>
              </a:rPr>
              <a:t>where</a:t>
            </a:r>
            <a:endParaRPr lang="fr-FR" sz="2000" b="1" dirty="0">
              <a:latin typeface="Century Schoolbook" panose="02040604050505020304" pitchFamily="18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9B484BE-A81A-6945-9162-0CF68ED1FCFF}"/>
              </a:ext>
            </a:extLst>
          </p:cNvPr>
          <p:cNvSpPr txBox="1">
            <a:spLocks/>
          </p:cNvSpPr>
          <p:nvPr/>
        </p:nvSpPr>
        <p:spPr>
          <a:xfrm>
            <a:off x="640906" y="22043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Century Schoolbook" panose="02040604050505020304" pitchFamily="18" charset="0"/>
              </a:rPr>
              <a:t>Governing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dirty="0" err="1">
                <a:latin typeface="Century Schoolbook" panose="02040604050505020304" pitchFamily="18" charset="0"/>
              </a:rPr>
              <a:t>equations</a:t>
            </a:r>
            <a:br>
              <a:rPr lang="fr-FR" dirty="0">
                <a:latin typeface="Century Schoolbook" panose="02040604050505020304" pitchFamily="18" charset="0"/>
              </a:rPr>
            </a:br>
            <a:r>
              <a:rPr lang="fr-FR" sz="2200" b="1" i="1" dirty="0" err="1">
                <a:latin typeface="Century Schoolbook" panose="02040604050505020304" pitchFamily="18" charset="0"/>
              </a:rPr>
              <a:t>Equilibrium</a:t>
            </a:r>
            <a:r>
              <a:rPr lang="fr-FR" sz="2200" b="1" i="1" dirty="0">
                <a:latin typeface="Century Schoolbook" panose="02040604050505020304" pitchFamily="18" charset="0"/>
              </a:rPr>
              <a:t> </a:t>
            </a:r>
            <a:r>
              <a:rPr lang="fr-FR" sz="2200" b="1" i="1" dirty="0" err="1">
                <a:latin typeface="Century Schoolbook" panose="02040604050505020304" pitchFamily="18" charset="0"/>
              </a:rPr>
              <a:t>equations</a:t>
            </a:r>
            <a:endParaRPr lang="fr-FR" sz="2200" b="1" i="1" dirty="0">
              <a:latin typeface="Century Schoolbook" panose="02040604050505020304" pitchFamily="18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57B4FC4-851C-5047-9462-F7C6A9698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93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25" grpId="0" animBg="1"/>
      <p:bldP spid="2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92267"/>
            <a:ext cx="2895600" cy="365125"/>
          </a:xfrm>
        </p:spPr>
        <p:txBody>
          <a:bodyPr/>
          <a:lstStyle/>
          <a:p>
            <a:r>
              <a:rPr lang="fr-FR"/>
              <a:t>Jonathan WIRTZ, Théo OGIER - PhD CERFACS</a:t>
            </a:r>
            <a:endParaRPr lang="fr-FR" dirty="0"/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>
            <p:extLst/>
          </p:nvPr>
        </p:nvGraphicFramePr>
        <p:xfrm>
          <a:off x="5264184" y="1709013"/>
          <a:ext cx="3417888" cy="186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39" name="Equation" r:id="rId4" imgW="1371600" imgH="888840" progId="Equation.3">
                  <p:embed/>
                </p:oleObj>
              </mc:Choice>
              <mc:Fallback>
                <p:oleObj name="Equation" r:id="rId4" imgW="1371600" imgH="888840" progId="Equation.3">
                  <p:embed/>
                  <p:pic>
                    <p:nvPicPr>
                      <p:cNvPr id="337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4184" y="1709013"/>
                        <a:ext cx="3417888" cy="18669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280600" y="3036502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40" name="Equation" r:id="rId6" imgW="114120" imgH="215640" progId="Equation.3">
                  <p:embed/>
                </p:oleObj>
              </mc:Choice>
              <mc:Fallback>
                <p:oleObj name="Equation" r:id="rId6" imgW="114120" imgH="21564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0600" y="3036502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3">
            <a:extLst>
              <a:ext uri="{FF2B5EF4-FFF2-40B4-BE49-F238E27FC236}">
                <a16:creationId xmlns:a16="http://schemas.microsoft.com/office/drawing/2014/main" id="{7553C63B-6463-1145-97D3-F9E686E696C9}"/>
              </a:ext>
            </a:extLst>
          </p:cNvPr>
          <p:cNvSpPr txBox="1"/>
          <p:nvPr/>
        </p:nvSpPr>
        <p:spPr>
          <a:xfrm>
            <a:off x="1444824" y="1149841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>
                <a:latin typeface="Century Schoolbook" panose="02040604050505020304" pitchFamily="18" charset="0"/>
              </a:rPr>
              <a:t>Example</a:t>
            </a:r>
            <a:r>
              <a:rPr lang="fr-FR" sz="2800" dirty="0">
                <a:latin typeface="Century Schoolbook" panose="02040604050505020304" pitchFamily="18" charset="0"/>
              </a:rPr>
              <a:t> </a:t>
            </a:r>
            <a:r>
              <a:rPr lang="fr-FR" sz="2800" dirty="0" err="1">
                <a:latin typeface="Century Schoolbook" panose="02040604050505020304" pitchFamily="18" charset="0"/>
              </a:rPr>
              <a:t>with</a:t>
            </a:r>
            <a:r>
              <a:rPr lang="fr-FR" sz="2800" dirty="0">
                <a:latin typeface="Century Schoolbook" panose="02040604050505020304" pitchFamily="18" charset="0"/>
              </a:rPr>
              <a:t> the Gibbs </a:t>
            </a:r>
            <a:r>
              <a:rPr lang="fr-FR" sz="2800" dirty="0" err="1">
                <a:latin typeface="Century Schoolbook" panose="02040604050505020304" pitchFamily="18" charset="0"/>
              </a:rPr>
              <a:t>function</a:t>
            </a:r>
            <a:endParaRPr lang="fr-FR" sz="2800" b="1" dirty="0">
              <a:latin typeface="Century Schoolbook" panose="02040604050505020304" pitchFamily="18" charset="0"/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AE23FB6F-9B4F-9149-8BFE-E82DCDECC6FF}"/>
              </a:ext>
            </a:extLst>
          </p:cNvPr>
          <p:cNvSpPr txBox="1"/>
          <p:nvPr/>
        </p:nvSpPr>
        <p:spPr>
          <a:xfrm>
            <a:off x="163854" y="1849438"/>
            <a:ext cx="4567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FF0000"/>
                </a:solidFill>
                <a:latin typeface="Century Schoolbook" panose="02040604050505020304" pitchFamily="18" charset="0"/>
              </a:rPr>
              <a:t>The non-</a:t>
            </a:r>
            <a:r>
              <a:rPr lang="fr-FR" sz="2400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stoichiometric</a:t>
            </a:r>
            <a:r>
              <a:rPr lang="fr-FR" sz="2400" dirty="0">
                <a:solidFill>
                  <a:srgbClr val="FF0000"/>
                </a:solidFill>
                <a:latin typeface="Century Schoolbook" panose="02040604050505020304" pitchFamily="18" charset="0"/>
              </a:rPr>
              <a:t> </a:t>
            </a:r>
            <a:r>
              <a:rPr lang="fr-FR" sz="2400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method</a:t>
            </a:r>
            <a:endParaRPr lang="fr-FR" sz="2400" b="1" dirty="0">
              <a:solidFill>
                <a:srgbClr val="FF0000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175FE3BB-7BB6-344F-AFEB-AD57FE9C7E80}"/>
              </a:ext>
            </a:extLst>
          </p:cNvPr>
          <p:cNvSpPr txBox="1"/>
          <p:nvPr/>
        </p:nvSpPr>
        <p:spPr>
          <a:xfrm>
            <a:off x="163854" y="2399621"/>
            <a:ext cx="4464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Century Schoolbook" panose="02040604050505020304" pitchFamily="18" charset="0"/>
              </a:rPr>
              <a:t>This </a:t>
            </a:r>
            <a:r>
              <a:rPr lang="fr-FR" sz="2000" dirty="0" err="1">
                <a:latin typeface="Century Schoolbook" panose="02040604050505020304" pitchFamily="18" charset="0"/>
              </a:rPr>
              <a:t>becomes</a:t>
            </a:r>
            <a:r>
              <a:rPr lang="fr-FR" sz="2000" dirty="0">
                <a:latin typeface="Century Schoolbook" panose="02040604050505020304" pitchFamily="18" charset="0"/>
              </a:rPr>
              <a:t> an optimisation </a:t>
            </a:r>
            <a:r>
              <a:rPr lang="fr-FR" sz="2000" dirty="0" err="1">
                <a:latin typeface="Century Schoolbook" panose="02040604050505020304" pitchFamily="18" charset="0"/>
              </a:rPr>
              <a:t>problem</a:t>
            </a:r>
            <a:r>
              <a:rPr lang="fr-FR" sz="2000" dirty="0">
                <a:latin typeface="Century Schoolbook" panose="02040604050505020304" pitchFamily="18" charset="0"/>
              </a:rPr>
              <a:t> </a:t>
            </a:r>
            <a:r>
              <a:rPr lang="fr-FR" sz="2000" dirty="0" err="1">
                <a:latin typeface="Century Schoolbook" panose="02040604050505020304" pitchFamily="18" charset="0"/>
              </a:rPr>
              <a:t>where</a:t>
            </a:r>
            <a:endParaRPr lang="fr-FR" sz="2000" b="1" dirty="0">
              <a:latin typeface="Century Schoolbook" panose="02040604050505020304" pitchFamily="18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9B484BE-A81A-6945-9162-0CF68ED1FCFF}"/>
              </a:ext>
            </a:extLst>
          </p:cNvPr>
          <p:cNvSpPr txBox="1">
            <a:spLocks/>
          </p:cNvSpPr>
          <p:nvPr/>
        </p:nvSpPr>
        <p:spPr>
          <a:xfrm>
            <a:off x="640906" y="22043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Century Schoolbook" panose="02040604050505020304" pitchFamily="18" charset="0"/>
              </a:rPr>
              <a:t>Governing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dirty="0" err="1">
                <a:latin typeface="Century Schoolbook" panose="02040604050505020304" pitchFamily="18" charset="0"/>
              </a:rPr>
              <a:t>equations</a:t>
            </a:r>
            <a:br>
              <a:rPr lang="fr-FR" dirty="0">
                <a:latin typeface="Century Schoolbook" panose="02040604050505020304" pitchFamily="18" charset="0"/>
              </a:rPr>
            </a:br>
            <a:r>
              <a:rPr lang="fr-FR" sz="2200" b="1" i="1" dirty="0" err="1">
                <a:latin typeface="Century Schoolbook" panose="02040604050505020304" pitchFamily="18" charset="0"/>
              </a:rPr>
              <a:t>Equilibrium</a:t>
            </a:r>
            <a:r>
              <a:rPr lang="fr-FR" sz="2200" b="1" i="1" dirty="0">
                <a:latin typeface="Century Schoolbook" panose="02040604050505020304" pitchFamily="18" charset="0"/>
              </a:rPr>
              <a:t> </a:t>
            </a:r>
            <a:r>
              <a:rPr lang="fr-FR" sz="2200" b="1" i="1" dirty="0" err="1">
                <a:latin typeface="Century Schoolbook" panose="02040604050505020304" pitchFamily="18" charset="0"/>
              </a:rPr>
              <a:t>equations</a:t>
            </a:r>
            <a:endParaRPr lang="fr-FR" sz="2200" b="1" i="1" dirty="0">
              <a:latin typeface="Century Schoolbook" panose="02040604050505020304" pitchFamily="18" charset="0"/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B940733B-53DD-2943-8C05-EA27C61D2E2C}"/>
              </a:ext>
            </a:extLst>
          </p:cNvPr>
          <p:cNvSpPr txBox="1"/>
          <p:nvPr/>
        </p:nvSpPr>
        <p:spPr>
          <a:xfrm>
            <a:off x="251520" y="3767224"/>
            <a:ext cx="4974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sz="2000" dirty="0" err="1">
                <a:latin typeface="Century Schoolbook" panose="02040604050505020304" pitchFamily="18" charset="0"/>
              </a:rPr>
              <a:t>Which</a:t>
            </a:r>
            <a:r>
              <a:rPr lang="fr-FR" sz="2000" dirty="0">
                <a:latin typeface="Century Schoolbook" panose="02040604050505020304" pitchFamily="18" charset="0"/>
              </a:rPr>
              <a:t> </a:t>
            </a:r>
            <a:r>
              <a:rPr lang="fr-FR" sz="2000" dirty="0" err="1">
                <a:latin typeface="Century Schoolbook" panose="02040604050505020304" pitchFamily="18" charset="0"/>
              </a:rPr>
              <a:t>is</a:t>
            </a:r>
            <a:r>
              <a:rPr lang="fr-FR" sz="2000" dirty="0">
                <a:latin typeface="Century Schoolbook" panose="02040604050505020304" pitchFamily="18" charset="0"/>
              </a:rPr>
              <a:t> </a:t>
            </a:r>
            <a:r>
              <a:rPr lang="fr-FR" sz="2000" dirty="0" err="1">
                <a:latin typeface="Century Schoolbook" panose="02040604050505020304" pitchFamily="18" charset="0"/>
              </a:rPr>
              <a:t>solved</a:t>
            </a:r>
            <a:r>
              <a:rPr lang="fr-FR" sz="2000" dirty="0">
                <a:latin typeface="Century Schoolbook" panose="02040604050505020304" pitchFamily="18" charset="0"/>
              </a:rPr>
              <a:t> by </a:t>
            </a:r>
            <a:r>
              <a:rPr lang="fr-FR" sz="2000" b="1" dirty="0" err="1">
                <a:latin typeface="Century Schoolbook" panose="02040604050505020304" pitchFamily="18" charset="0"/>
              </a:rPr>
              <a:t>introducing</a:t>
            </a:r>
            <a:r>
              <a:rPr lang="fr-FR" sz="2000" b="1" dirty="0">
                <a:latin typeface="Century Schoolbook" panose="02040604050505020304" pitchFamily="18" charset="0"/>
              </a:rPr>
              <a:t> Lagrange </a:t>
            </a:r>
            <a:r>
              <a:rPr lang="fr-FR" sz="2000" b="1" dirty="0" err="1">
                <a:latin typeface="Century Schoolbook" panose="02040604050505020304" pitchFamily="18" charset="0"/>
              </a:rPr>
              <a:t>multipliers</a:t>
            </a:r>
            <a:r>
              <a:rPr lang="fr-FR" sz="2000" dirty="0">
                <a:latin typeface="Century Schoolbook" panose="02040604050505020304" pitchFamily="18" charset="0"/>
              </a:rPr>
              <a:t>        </a:t>
            </a:r>
            <a:r>
              <a:rPr lang="fr-FR" sz="2000" dirty="0" err="1">
                <a:latin typeface="Century Schoolbook" panose="02040604050505020304" pitchFamily="18" charset="0"/>
              </a:rPr>
              <a:t>such</a:t>
            </a:r>
            <a:r>
              <a:rPr lang="fr-FR" sz="2000" dirty="0">
                <a:latin typeface="Century Schoolbook" panose="02040604050505020304" pitchFamily="18" charset="0"/>
              </a:rPr>
              <a:t> </a:t>
            </a:r>
            <a:r>
              <a:rPr lang="fr-FR" sz="2000" dirty="0" err="1">
                <a:latin typeface="Century Schoolbook" panose="02040604050505020304" pitchFamily="18" charset="0"/>
              </a:rPr>
              <a:t>that</a:t>
            </a:r>
            <a:r>
              <a:rPr lang="fr-FR" sz="2000" dirty="0">
                <a:latin typeface="Century Schoolbook" panose="02040604050505020304" pitchFamily="18" charset="0"/>
              </a:rPr>
              <a:t> </a:t>
            </a:r>
          </a:p>
        </p:txBody>
      </p:sp>
      <p:graphicFrame>
        <p:nvGraphicFramePr>
          <p:cNvPr id="11" name="Object 9">
            <a:extLst>
              <a:ext uri="{FF2B5EF4-FFF2-40B4-BE49-F238E27FC236}">
                <a16:creationId xmlns:a16="http://schemas.microsoft.com/office/drawing/2014/main" id="{3A5DE00C-4CA7-F541-BA92-79B5FFF7DEC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203848" y="4065111"/>
          <a:ext cx="360040" cy="498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41" name="Equation" r:id="rId8" imgW="164880" imgH="228600" progId="Equation.3">
                  <p:embed/>
                </p:oleObj>
              </mc:Choice>
              <mc:Fallback>
                <p:oleObj name="Equation" r:id="rId8" imgW="164880" imgH="228600" progId="Equation.3">
                  <p:embed/>
                  <p:pic>
                    <p:nvPicPr>
                      <p:cNvPr id="11" name="Object 9">
                        <a:extLst>
                          <a:ext uri="{FF2B5EF4-FFF2-40B4-BE49-F238E27FC236}">
                            <a16:creationId xmlns:a16="http://schemas.microsoft.com/office/drawing/2014/main" id="{3A5DE00C-4CA7-F541-BA92-79B5FFF7DE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4065111"/>
                        <a:ext cx="360040" cy="49851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>
            <a:extLst>
              <a:ext uri="{FF2B5EF4-FFF2-40B4-BE49-F238E27FC236}">
                <a16:creationId xmlns:a16="http://schemas.microsoft.com/office/drawing/2014/main" id="{DE2A912F-65A2-1D4A-BF47-35EF014E50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76448" y="3720598"/>
          <a:ext cx="2547941" cy="920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42" name="Equation" r:id="rId10" imgW="1079280" imgH="431640" progId="Equation.3">
                  <p:embed/>
                </p:oleObj>
              </mc:Choice>
              <mc:Fallback>
                <p:oleObj name="Equation" r:id="rId10" imgW="1079280" imgH="431640" progId="Equation.3">
                  <p:embed/>
                  <p:pic>
                    <p:nvPicPr>
                      <p:cNvPr id="12" name="Object 6">
                        <a:extLst>
                          <a:ext uri="{FF2B5EF4-FFF2-40B4-BE49-F238E27FC236}">
                            <a16:creationId xmlns:a16="http://schemas.microsoft.com/office/drawing/2014/main" id="{DE2A912F-65A2-1D4A-BF47-35EF014E50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448" y="3720598"/>
                        <a:ext cx="2547941" cy="9208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3">
            <a:extLst>
              <a:ext uri="{FF2B5EF4-FFF2-40B4-BE49-F238E27FC236}">
                <a16:creationId xmlns:a16="http://schemas.microsoft.com/office/drawing/2014/main" id="{97538243-044B-994C-9C98-13530D1228F7}"/>
              </a:ext>
            </a:extLst>
          </p:cNvPr>
          <p:cNvSpPr txBox="1"/>
          <p:nvPr/>
        </p:nvSpPr>
        <p:spPr>
          <a:xfrm>
            <a:off x="296280" y="5009007"/>
            <a:ext cx="4930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fr-FR" dirty="0">
                <a:latin typeface="Century Schoolbook" panose="02040604050505020304" pitchFamily="18" charset="0"/>
              </a:rPr>
              <a:t>And the </a:t>
            </a:r>
            <a:r>
              <a:rPr lang="fr-FR" dirty="0" err="1">
                <a:latin typeface="Century Schoolbook" panose="02040604050505020304" pitchFamily="18" charset="0"/>
              </a:rPr>
              <a:t>problem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dirty="0" err="1">
                <a:latin typeface="Century Schoolbook" panose="02040604050505020304" pitchFamily="18" charset="0"/>
              </a:rPr>
              <a:t>can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dirty="0" err="1">
                <a:latin typeface="Century Schoolbook" panose="02040604050505020304" pitchFamily="18" charset="0"/>
              </a:rPr>
              <a:t>be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dirty="0" err="1">
                <a:latin typeface="Century Schoolbook" panose="02040604050505020304" pitchFamily="18" charset="0"/>
              </a:rPr>
              <a:t>posed</a:t>
            </a:r>
            <a:r>
              <a:rPr lang="fr-FR" dirty="0">
                <a:latin typeface="Century Schoolbook" panose="02040604050505020304" pitchFamily="18" charset="0"/>
              </a:rPr>
              <a:t> as a solution of a set of </a:t>
            </a:r>
          </a:p>
          <a:p>
            <a:pPr>
              <a:buNone/>
            </a:pPr>
            <a:r>
              <a:rPr lang="fr-FR" b="1" dirty="0">
                <a:latin typeface="Century Schoolbook" panose="02040604050505020304" pitchFamily="18" charset="0"/>
              </a:rPr>
              <a:t>(K + l) </a:t>
            </a:r>
            <a:r>
              <a:rPr lang="fr-FR" b="1" dirty="0" err="1">
                <a:latin typeface="Century Schoolbook" panose="02040604050505020304" pitchFamily="18" charset="0"/>
              </a:rPr>
              <a:t>nonlinear</a:t>
            </a:r>
            <a:r>
              <a:rPr lang="fr-FR" b="1" dirty="0">
                <a:latin typeface="Century Schoolbook" panose="02040604050505020304" pitchFamily="18" charset="0"/>
              </a:rPr>
              <a:t> </a:t>
            </a:r>
            <a:r>
              <a:rPr lang="fr-FR" b="1" dirty="0" err="1">
                <a:latin typeface="Century Schoolbook" panose="02040604050505020304" pitchFamily="18" charset="0"/>
              </a:rPr>
              <a:t>equations</a:t>
            </a:r>
            <a:endParaRPr lang="fr-FR" b="1" dirty="0">
              <a:latin typeface="Century Schoolbook" panose="02040604050505020304" pitchFamily="18" charset="0"/>
            </a:endParaRPr>
          </a:p>
        </p:txBody>
      </p:sp>
      <p:graphicFrame>
        <p:nvGraphicFramePr>
          <p:cNvPr id="14" name="Object 3">
            <a:extLst>
              <a:ext uri="{FF2B5EF4-FFF2-40B4-BE49-F238E27FC236}">
                <a16:creationId xmlns:a16="http://schemas.microsoft.com/office/drawing/2014/main" id="{23DB6027-6362-9740-959E-8978808816A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476448" y="4824576"/>
          <a:ext cx="2808312" cy="141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43" name="Equation" r:id="rId12" imgW="1460160" imgH="914400" progId="Equation.3">
                  <p:embed/>
                </p:oleObj>
              </mc:Choice>
              <mc:Fallback>
                <p:oleObj name="Equation" r:id="rId12" imgW="1460160" imgH="914400" progId="Equation.3">
                  <p:embed/>
                  <p:pic>
                    <p:nvPicPr>
                      <p:cNvPr id="14" name="Object 3">
                        <a:extLst>
                          <a:ext uri="{FF2B5EF4-FFF2-40B4-BE49-F238E27FC236}">
                            <a16:creationId xmlns:a16="http://schemas.microsoft.com/office/drawing/2014/main" id="{23DB6027-6362-9740-959E-8978808816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6448" y="4824576"/>
                        <a:ext cx="2808312" cy="141822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3DFDB44-C8C5-CC4A-B35E-A5A85BCD8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80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171776"/>
            <a:ext cx="8686800" cy="5184576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fr-FR" sz="2800" dirty="0">
                <a:solidFill>
                  <a:srgbClr val="FF0000"/>
                </a:solidFill>
                <a:latin typeface="Century Schoolbook" panose="02040604050505020304" pitchFamily="18" charset="0"/>
              </a:rPr>
              <a:t>The non-</a:t>
            </a:r>
            <a:r>
              <a:rPr lang="fr-FR" sz="2800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stoichiometric</a:t>
            </a:r>
            <a:r>
              <a:rPr lang="fr-FR" sz="2800" dirty="0">
                <a:solidFill>
                  <a:srgbClr val="FF0000"/>
                </a:solidFill>
                <a:latin typeface="Century Schoolbook" panose="02040604050505020304" pitchFamily="18" charset="0"/>
              </a:rPr>
              <a:t> </a:t>
            </a:r>
            <a:r>
              <a:rPr lang="fr-FR" sz="2800" dirty="0" err="1">
                <a:solidFill>
                  <a:srgbClr val="FF0000"/>
                </a:solidFill>
                <a:latin typeface="Century Schoolbook" panose="02040604050505020304" pitchFamily="18" charset="0"/>
              </a:rPr>
              <a:t>method</a:t>
            </a:r>
            <a:r>
              <a:rPr lang="fr-FR" sz="2800" dirty="0">
                <a:latin typeface="Century Schoolbook" panose="02040604050505020304" pitchFamily="18" charset="0"/>
              </a:rPr>
              <a:t> </a:t>
            </a:r>
          </a:p>
          <a:p>
            <a:pPr>
              <a:buNone/>
            </a:pPr>
            <a:endParaRPr lang="fr-FR" sz="1300" dirty="0">
              <a:latin typeface="Century Schoolbook" panose="02040604050505020304" pitchFamily="18" charset="0"/>
            </a:endParaRPr>
          </a:p>
          <a:p>
            <a:pPr>
              <a:buNone/>
            </a:pPr>
            <a:r>
              <a:rPr lang="fr-FR" sz="2000" dirty="0">
                <a:latin typeface="Century Schoolbook" panose="02040604050505020304" pitchFamily="18" charset="0"/>
              </a:rPr>
              <a:t>Once the      are </a:t>
            </a:r>
            <a:r>
              <a:rPr lang="fr-FR" sz="2000" dirty="0" err="1">
                <a:latin typeface="Century Schoolbook" panose="02040604050505020304" pitchFamily="18" charset="0"/>
              </a:rPr>
              <a:t>determined</a:t>
            </a:r>
            <a:r>
              <a:rPr lang="fr-FR" sz="2000" dirty="0">
                <a:latin typeface="Century Schoolbook" panose="02040604050505020304" pitchFamily="18" charset="0"/>
              </a:rPr>
              <a:t>, </a:t>
            </a:r>
            <a:r>
              <a:rPr lang="fr-FR" sz="2000" dirty="0" err="1">
                <a:latin typeface="Century Schoolbook" panose="02040604050505020304" pitchFamily="18" charset="0"/>
              </a:rPr>
              <a:t>since</a:t>
            </a:r>
            <a:r>
              <a:rPr lang="fr-FR" sz="2000" dirty="0">
                <a:latin typeface="Century Schoolbook" panose="02040604050505020304" pitchFamily="18" charset="0"/>
              </a:rPr>
              <a:t> </a:t>
            </a:r>
            <a:r>
              <a:rPr lang="fr-FR" sz="2000" b="1" dirty="0">
                <a:latin typeface="Century Schoolbook" panose="02040604050505020304" pitchFamily="18" charset="0"/>
              </a:rPr>
              <a:t>T &amp; P are constant</a:t>
            </a:r>
            <a:r>
              <a:rPr lang="fr-FR" sz="2000" dirty="0">
                <a:latin typeface="Century Schoolbook" panose="02040604050505020304" pitchFamily="18" charset="0"/>
              </a:rPr>
              <a:t>, the mole fractions are</a:t>
            </a:r>
          </a:p>
          <a:p>
            <a:pPr>
              <a:buNone/>
            </a:pPr>
            <a:r>
              <a:rPr lang="fr-FR" sz="2000" dirty="0" err="1">
                <a:latin typeface="Century Schoolbook" panose="02040604050505020304" pitchFamily="18" charset="0"/>
              </a:rPr>
              <a:t>automatically</a:t>
            </a:r>
            <a:r>
              <a:rPr lang="fr-FR" sz="2000" dirty="0">
                <a:latin typeface="Century Schoolbook" panose="02040604050505020304" pitchFamily="18" charset="0"/>
              </a:rPr>
              <a:t> </a:t>
            </a:r>
            <a:r>
              <a:rPr lang="fr-FR" sz="2000" dirty="0" err="1">
                <a:latin typeface="Century Schoolbook" panose="02040604050505020304" pitchFamily="18" charset="0"/>
              </a:rPr>
              <a:t>deduced</a:t>
            </a:r>
            <a:r>
              <a:rPr lang="fr-FR" sz="2000" dirty="0">
                <a:latin typeface="Century Schoolbook" panose="02040604050505020304" pitchFamily="18" charset="0"/>
              </a:rPr>
              <a:t>.</a:t>
            </a:r>
          </a:p>
          <a:p>
            <a:pPr>
              <a:buNone/>
            </a:pPr>
            <a:endParaRPr lang="fr-FR" sz="2000" dirty="0">
              <a:latin typeface="Century Schoolbook" panose="02040604050505020304" pitchFamily="18" charset="0"/>
            </a:endParaRPr>
          </a:p>
          <a:p>
            <a:pPr>
              <a:buNone/>
            </a:pPr>
            <a:endParaRPr lang="fr-FR" sz="2000" dirty="0">
              <a:latin typeface="Century Schoolbook" panose="02040604050505020304" pitchFamily="18" charset="0"/>
            </a:endParaRPr>
          </a:p>
          <a:p>
            <a:pPr>
              <a:buNone/>
            </a:pPr>
            <a:endParaRPr lang="fr-FR" sz="2000" dirty="0">
              <a:latin typeface="Century Schoolbook" panose="02040604050505020304" pitchFamily="18" charset="0"/>
            </a:endParaRPr>
          </a:p>
          <a:p>
            <a:pPr>
              <a:buNone/>
            </a:pPr>
            <a:endParaRPr lang="fr-FR" sz="2000" dirty="0">
              <a:latin typeface="Century Schoolbook" panose="02040604050505020304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fr-FR" sz="2000" b="1" dirty="0">
                <a:latin typeface="Century Schoolbook" panose="02040604050505020304" pitchFamily="18" charset="0"/>
              </a:rPr>
              <a:t>General </a:t>
            </a:r>
            <a:r>
              <a:rPr lang="fr-FR" sz="2000" b="1" dirty="0" err="1">
                <a:latin typeface="Century Schoolbook" panose="02040604050505020304" pitchFamily="18" charset="0"/>
              </a:rPr>
              <a:t>procedure</a:t>
            </a:r>
            <a:r>
              <a:rPr lang="fr-FR" sz="2000" b="1" dirty="0">
                <a:latin typeface="Century Schoolbook" panose="02040604050505020304" pitchFamily="18" charset="0"/>
              </a:rPr>
              <a:t> </a:t>
            </a:r>
            <a:r>
              <a:rPr lang="fr-FR" sz="2000" dirty="0">
                <a:latin typeface="Century Schoolbook" panose="02040604050505020304" pitchFamily="18" charset="0"/>
              </a:rPr>
              <a:t>(</a:t>
            </a:r>
            <a:r>
              <a:rPr lang="fr-FR" sz="2000" b="1" i="1" dirty="0">
                <a:latin typeface="Century Schoolbook" panose="02040604050505020304" pitchFamily="18" charset="0"/>
              </a:rPr>
              <a:t>Note:</a:t>
            </a:r>
            <a:r>
              <a:rPr lang="fr-FR" sz="2000" dirty="0">
                <a:latin typeface="Century Schoolbook" panose="02040604050505020304" pitchFamily="18" charset="0"/>
              </a:rPr>
              <a:t> </a:t>
            </a:r>
            <a:r>
              <a:rPr lang="fr-FR" sz="2000" i="1" dirty="0">
                <a:latin typeface="Century Schoolbook" panose="02040604050505020304" pitchFamily="18" charset="0"/>
              </a:rPr>
              <a:t>no </a:t>
            </a:r>
            <a:r>
              <a:rPr lang="fr-FR" sz="2000" i="1" dirty="0" err="1">
                <a:latin typeface="Century Schoolbook" panose="02040604050505020304" pitchFamily="18" charset="0"/>
              </a:rPr>
              <a:t>need</a:t>
            </a:r>
            <a:r>
              <a:rPr lang="fr-FR" sz="2000" i="1" dirty="0">
                <a:latin typeface="Century Schoolbook" panose="02040604050505020304" pitchFamily="18" charset="0"/>
              </a:rPr>
              <a:t> to </a:t>
            </a:r>
            <a:r>
              <a:rPr lang="fr-FR" sz="2000" i="1" dirty="0" err="1">
                <a:latin typeface="Century Schoolbook" panose="02040604050505020304" pitchFamily="18" charset="0"/>
              </a:rPr>
              <a:t>provide</a:t>
            </a:r>
            <a:r>
              <a:rPr lang="fr-FR" sz="2000" i="1" dirty="0">
                <a:latin typeface="Century Schoolbook" panose="02040604050505020304" pitchFamily="18" charset="0"/>
              </a:rPr>
              <a:t> </a:t>
            </a:r>
            <a:r>
              <a:rPr lang="fr-FR" sz="2000" i="1" dirty="0" err="1">
                <a:latin typeface="Century Schoolbook" panose="02040604050505020304" pitchFamily="18" charset="0"/>
              </a:rPr>
              <a:t>reactions</a:t>
            </a:r>
            <a:r>
              <a:rPr lang="fr-FR" sz="2000" i="1" dirty="0">
                <a:latin typeface="Century Schoolbook" panose="02040604050505020304" pitchFamily="18" charset="0"/>
              </a:rPr>
              <a:t> information !</a:t>
            </a:r>
            <a:r>
              <a:rPr lang="fr-FR" sz="2000" dirty="0">
                <a:latin typeface="Century Schoolbook" panose="02040604050505020304" pitchFamily="18" charset="0"/>
              </a:rPr>
              <a:t>) :</a:t>
            </a:r>
          </a:p>
          <a:p>
            <a:pPr>
              <a:lnSpc>
                <a:spcPct val="160000"/>
              </a:lnSpc>
              <a:buFont typeface="Calibri" pitchFamily="34" charset="0"/>
              <a:buChar char="–"/>
            </a:pPr>
            <a:r>
              <a:rPr lang="fr-FR" sz="2000" dirty="0">
                <a:latin typeface="Century Schoolbook" panose="02040604050505020304" pitchFamily="18" charset="0"/>
              </a:rPr>
              <a:t>The        are </a:t>
            </a:r>
            <a:r>
              <a:rPr lang="fr-FR" sz="2000" dirty="0" err="1">
                <a:latin typeface="Century Schoolbook" panose="02040604050505020304" pitchFamily="18" charset="0"/>
              </a:rPr>
              <a:t>tabulated</a:t>
            </a:r>
            <a:r>
              <a:rPr lang="fr-FR" sz="2000" dirty="0">
                <a:latin typeface="Century Schoolbook" panose="02040604050505020304" pitchFamily="18" charset="0"/>
              </a:rPr>
              <a:t>.</a:t>
            </a:r>
          </a:p>
          <a:p>
            <a:pPr>
              <a:lnSpc>
                <a:spcPct val="160000"/>
              </a:lnSpc>
              <a:buFont typeface="Calibri" pitchFamily="34" charset="0"/>
              <a:buChar char="–"/>
            </a:pPr>
            <a:r>
              <a:rPr lang="fr-FR" sz="2000" dirty="0">
                <a:latin typeface="Century Schoolbook" panose="02040604050505020304" pitchFamily="18" charset="0"/>
              </a:rPr>
              <a:t>The user </a:t>
            </a:r>
            <a:r>
              <a:rPr lang="fr-FR" sz="2000" dirty="0" err="1">
                <a:latin typeface="Century Schoolbook" panose="02040604050505020304" pitchFamily="18" charset="0"/>
              </a:rPr>
              <a:t>provides</a:t>
            </a:r>
            <a:r>
              <a:rPr lang="fr-FR" sz="2000" dirty="0">
                <a:latin typeface="Century Schoolbook" panose="02040604050505020304" pitchFamily="18" charset="0"/>
              </a:rPr>
              <a:t> a </a:t>
            </a:r>
            <a:r>
              <a:rPr lang="fr-FR" sz="2000" dirty="0" err="1">
                <a:latin typeface="Century Schoolbook" panose="02040604050505020304" pitchFamily="18" charset="0"/>
              </a:rPr>
              <a:t>guess</a:t>
            </a:r>
            <a:r>
              <a:rPr lang="fr-FR" sz="2000" dirty="0">
                <a:latin typeface="Century Schoolbook" panose="02040604050505020304" pitchFamily="18" charset="0"/>
              </a:rPr>
              <a:t> for </a:t>
            </a:r>
            <a:r>
              <a:rPr lang="fr-FR" sz="2000" dirty="0" err="1">
                <a:latin typeface="Century Schoolbook" panose="02040604050505020304" pitchFamily="18" charset="0"/>
              </a:rPr>
              <a:t>enough</a:t>
            </a:r>
            <a:r>
              <a:rPr lang="fr-FR" sz="2000" dirty="0">
                <a:latin typeface="Century Schoolbook" panose="02040604050505020304" pitchFamily="18" charset="0"/>
              </a:rPr>
              <a:t> (   )         - </a:t>
            </a:r>
            <a:r>
              <a:rPr lang="fr-FR" sz="2000" dirty="0" err="1">
                <a:latin typeface="Century Schoolbook" panose="02040604050505020304" pitchFamily="18" charset="0"/>
              </a:rPr>
              <a:t>with</a:t>
            </a:r>
            <a:r>
              <a:rPr lang="fr-FR" sz="2000" dirty="0">
                <a:latin typeface="Century Schoolbook" panose="02040604050505020304" pitchFamily="18" charset="0"/>
              </a:rPr>
              <a:t> the </a:t>
            </a:r>
            <a:r>
              <a:rPr lang="fr-FR" sz="2000" dirty="0" err="1">
                <a:latin typeface="Century Schoolbook" panose="02040604050505020304" pitchFamily="18" charset="0"/>
              </a:rPr>
              <a:t>knowledge</a:t>
            </a:r>
            <a:r>
              <a:rPr lang="fr-FR" sz="2000" dirty="0">
                <a:latin typeface="Century Schoolbook" panose="02040604050505020304" pitchFamily="18" charset="0"/>
              </a:rPr>
              <a:t> </a:t>
            </a:r>
            <a:r>
              <a:rPr lang="fr-FR" sz="2000" dirty="0" err="1">
                <a:latin typeface="Century Schoolbook" panose="02040604050505020304" pitchFamily="18" charset="0"/>
              </a:rPr>
              <a:t>that</a:t>
            </a:r>
            <a:r>
              <a:rPr lang="fr-FR" sz="2000" dirty="0">
                <a:latin typeface="Century Schoolbook" panose="02040604050505020304" pitchFamily="18" charset="0"/>
              </a:rPr>
              <a:t>              </a:t>
            </a:r>
          </a:p>
          <a:p>
            <a:pPr>
              <a:lnSpc>
                <a:spcPct val="160000"/>
              </a:lnSpc>
              <a:buFont typeface="Calibri" pitchFamily="34" charset="0"/>
              <a:buChar char="–"/>
            </a:pPr>
            <a:r>
              <a:rPr lang="fr-FR" sz="2000" dirty="0">
                <a:latin typeface="Century Schoolbook" panose="02040604050505020304" pitchFamily="18" charset="0"/>
              </a:rPr>
              <a:t>The       </a:t>
            </a:r>
            <a:r>
              <a:rPr lang="fr-FR" sz="2000" dirty="0" err="1">
                <a:latin typeface="Century Schoolbook" panose="02040604050505020304" pitchFamily="18" charset="0"/>
              </a:rPr>
              <a:t>can</a:t>
            </a:r>
            <a:r>
              <a:rPr lang="fr-FR" sz="2000" dirty="0">
                <a:latin typeface="Century Schoolbook" panose="02040604050505020304" pitchFamily="18" charset="0"/>
              </a:rPr>
              <a:t> </a:t>
            </a:r>
            <a:r>
              <a:rPr lang="fr-FR" sz="2000" dirty="0" err="1">
                <a:latin typeface="Century Schoolbook" panose="02040604050505020304" pitchFamily="18" charset="0"/>
              </a:rPr>
              <a:t>then</a:t>
            </a:r>
            <a:r>
              <a:rPr lang="fr-FR" sz="2000" dirty="0">
                <a:latin typeface="Century Schoolbook" panose="02040604050505020304" pitchFamily="18" charset="0"/>
              </a:rPr>
              <a:t> </a:t>
            </a:r>
            <a:r>
              <a:rPr lang="fr-FR" sz="2000" dirty="0" err="1">
                <a:latin typeface="Century Schoolbook" panose="02040604050505020304" pitchFamily="18" charset="0"/>
              </a:rPr>
              <a:t>be</a:t>
            </a:r>
            <a:r>
              <a:rPr lang="fr-FR" sz="2000" dirty="0">
                <a:latin typeface="Century Schoolbook" panose="02040604050505020304" pitchFamily="18" charset="0"/>
              </a:rPr>
              <a:t> </a:t>
            </a:r>
            <a:r>
              <a:rPr lang="fr-FR" sz="2000" dirty="0" err="1">
                <a:latin typeface="Century Schoolbook" panose="02040604050505020304" pitchFamily="18" charset="0"/>
              </a:rPr>
              <a:t>deduced</a:t>
            </a:r>
            <a:r>
              <a:rPr lang="fr-FR" sz="2000" dirty="0">
                <a:latin typeface="Century Schoolbook" panose="02040604050505020304" pitchFamily="18" charset="0"/>
              </a:rPr>
              <a:t> </a:t>
            </a:r>
            <a:r>
              <a:rPr lang="fr-FR" sz="2000" dirty="0" err="1">
                <a:latin typeface="Century Schoolbook" panose="02040604050505020304" pitchFamily="18" charset="0"/>
              </a:rPr>
              <a:t>from</a:t>
            </a:r>
            <a:r>
              <a:rPr lang="fr-FR" sz="2000" dirty="0">
                <a:latin typeface="Century Schoolbook" panose="02040604050505020304" pitchFamily="18" charset="0"/>
              </a:rPr>
              <a:t> the </a:t>
            </a:r>
            <a:r>
              <a:rPr lang="fr-FR" sz="2000" dirty="0" err="1">
                <a:latin typeface="Century Schoolbook" panose="02040604050505020304" pitchFamily="18" charset="0"/>
              </a:rPr>
              <a:t>previous</a:t>
            </a:r>
            <a:r>
              <a:rPr lang="fr-FR" sz="2000" dirty="0">
                <a:latin typeface="Century Schoolbook" panose="02040604050505020304" pitchFamily="18" charset="0"/>
              </a:rPr>
              <a:t> K </a:t>
            </a:r>
            <a:r>
              <a:rPr lang="fr-FR" sz="2000" dirty="0" err="1">
                <a:latin typeface="Century Schoolbook" panose="02040604050505020304" pitchFamily="18" charset="0"/>
              </a:rPr>
              <a:t>equations</a:t>
            </a:r>
            <a:r>
              <a:rPr lang="fr-FR" sz="2000" dirty="0">
                <a:latin typeface="Century Schoolbook" panose="02040604050505020304" pitchFamily="18" charset="0"/>
              </a:rPr>
              <a:t>.</a:t>
            </a:r>
          </a:p>
          <a:p>
            <a:pPr>
              <a:lnSpc>
                <a:spcPct val="160000"/>
              </a:lnSpc>
              <a:buFont typeface="Calibri" pitchFamily="34" charset="0"/>
              <a:buChar char="–"/>
            </a:pPr>
            <a:r>
              <a:rPr lang="fr-FR" sz="2000" dirty="0">
                <a:latin typeface="Century Schoolbook" panose="02040604050505020304" pitchFamily="18" charset="0"/>
              </a:rPr>
              <a:t>The </a:t>
            </a:r>
            <a:r>
              <a:rPr lang="fr-FR" sz="2000" dirty="0" err="1">
                <a:latin typeface="Century Schoolbook" panose="02040604050505020304" pitchFamily="18" charset="0"/>
              </a:rPr>
              <a:t>unkown</a:t>
            </a:r>
            <a:r>
              <a:rPr lang="fr-FR" sz="2000" dirty="0">
                <a:latin typeface="Century Schoolbook" panose="02040604050505020304" pitchFamily="18" charset="0"/>
              </a:rPr>
              <a:t>          are </a:t>
            </a:r>
            <a:r>
              <a:rPr lang="fr-FR" sz="2000" dirty="0" err="1">
                <a:latin typeface="Century Schoolbook" panose="02040604050505020304" pitchFamily="18" charset="0"/>
              </a:rPr>
              <a:t>calculated</a:t>
            </a:r>
            <a:r>
              <a:rPr lang="fr-FR" sz="2000" dirty="0">
                <a:latin typeface="Century Schoolbook" panose="02040604050505020304" pitchFamily="18" charset="0"/>
              </a:rPr>
              <a:t> </a:t>
            </a:r>
            <a:r>
              <a:rPr lang="fr-FR" sz="2000" dirty="0" err="1">
                <a:latin typeface="Century Schoolbook" panose="02040604050505020304" pitchFamily="18" charset="0"/>
              </a:rPr>
              <a:t>with</a:t>
            </a:r>
            <a:r>
              <a:rPr lang="fr-FR" sz="2000" dirty="0">
                <a:latin typeface="Century Schoolbook" panose="02040604050505020304" pitchFamily="18" charset="0"/>
              </a:rPr>
              <a:t> </a:t>
            </a:r>
            <a:r>
              <a:rPr lang="fr-FR" sz="2000" dirty="0" err="1">
                <a:latin typeface="Century Schoolbook" panose="02040604050505020304" pitchFamily="18" charset="0"/>
              </a:rPr>
              <a:t>those</a:t>
            </a:r>
            <a:r>
              <a:rPr lang="fr-FR" sz="2000" dirty="0">
                <a:latin typeface="Century Schoolbook" panose="02040604050505020304" pitchFamily="18" charset="0"/>
              </a:rPr>
              <a:t> </a:t>
            </a:r>
            <a:r>
              <a:rPr lang="fr-FR" sz="2000" dirty="0" err="1">
                <a:latin typeface="Century Schoolbook" panose="02040604050505020304" pitchFamily="18" charset="0"/>
              </a:rPr>
              <a:t>estimated</a:t>
            </a:r>
            <a:r>
              <a:rPr lang="fr-FR" sz="2000" dirty="0">
                <a:latin typeface="Century Schoolbook" panose="02040604050505020304" pitchFamily="18" charset="0"/>
              </a:rPr>
              <a:t>       and           </a:t>
            </a:r>
            <a:r>
              <a:rPr lang="fr-FR" sz="2000" dirty="0" err="1">
                <a:latin typeface="Century Schoolbook" panose="02040604050505020304" pitchFamily="18" charset="0"/>
              </a:rPr>
              <a:t>is</a:t>
            </a:r>
            <a:r>
              <a:rPr lang="fr-FR" sz="2000" dirty="0">
                <a:latin typeface="Century Schoolbook" panose="02040604050505020304" pitchFamily="18" charset="0"/>
              </a:rPr>
              <a:t> </a:t>
            </a:r>
            <a:r>
              <a:rPr lang="fr-FR" sz="2000" dirty="0" err="1">
                <a:latin typeface="Century Schoolbook" panose="02040604050505020304" pitchFamily="18" charset="0"/>
              </a:rPr>
              <a:t>evaluated</a:t>
            </a:r>
            <a:r>
              <a:rPr lang="fr-FR" sz="2000" dirty="0">
                <a:latin typeface="Century Schoolbook" panose="02040604050505020304" pitchFamily="18" charset="0"/>
              </a:rPr>
              <a:t>.</a:t>
            </a:r>
          </a:p>
          <a:p>
            <a:pPr>
              <a:lnSpc>
                <a:spcPct val="160000"/>
              </a:lnSpc>
              <a:buFont typeface="Calibri" pitchFamily="34" charset="0"/>
              <a:buChar char="–"/>
            </a:pPr>
            <a:r>
              <a:rPr lang="fr-FR" sz="2000" dirty="0">
                <a:latin typeface="Century Schoolbook" panose="02040604050505020304" pitchFamily="18" charset="0"/>
              </a:rPr>
              <a:t>If             </a:t>
            </a:r>
            <a:r>
              <a:rPr lang="fr-FR" sz="2000" dirty="0" err="1">
                <a:latin typeface="Century Schoolbook" panose="02040604050505020304" pitchFamily="18" charset="0"/>
              </a:rPr>
              <a:t>is</a:t>
            </a:r>
            <a:r>
              <a:rPr lang="fr-FR" sz="2000" dirty="0">
                <a:latin typeface="Century Schoolbook" panose="02040604050505020304" pitchFamily="18" charset="0"/>
              </a:rPr>
              <a:t> « </a:t>
            </a:r>
            <a:r>
              <a:rPr lang="fr-FR" sz="2000" dirty="0" err="1">
                <a:latin typeface="Century Schoolbook" panose="02040604050505020304" pitchFamily="18" charset="0"/>
              </a:rPr>
              <a:t>too</a:t>
            </a:r>
            <a:r>
              <a:rPr lang="fr-FR" sz="2000" dirty="0">
                <a:latin typeface="Century Schoolbook" panose="02040604050505020304" pitchFamily="18" charset="0"/>
              </a:rPr>
              <a:t> far » </a:t>
            </a:r>
            <a:r>
              <a:rPr lang="fr-FR" sz="2000" dirty="0" err="1">
                <a:latin typeface="Century Schoolbook" panose="02040604050505020304" pitchFamily="18" charset="0"/>
              </a:rPr>
              <a:t>from</a:t>
            </a:r>
            <a:r>
              <a:rPr lang="fr-FR" sz="2000" dirty="0">
                <a:latin typeface="Century Schoolbook" panose="02040604050505020304" pitchFamily="18" charset="0"/>
              </a:rPr>
              <a:t> 1, a new </a:t>
            </a:r>
            <a:r>
              <a:rPr lang="fr-FR" sz="2000" dirty="0" err="1">
                <a:latin typeface="Century Schoolbook" panose="02040604050505020304" pitchFamily="18" charset="0"/>
              </a:rPr>
              <a:t>guess</a:t>
            </a:r>
            <a:r>
              <a:rPr lang="fr-FR" sz="2000" dirty="0">
                <a:latin typeface="Century Schoolbook" panose="02040604050505020304" pitchFamily="18" charset="0"/>
              </a:rPr>
              <a:t> for the         </a:t>
            </a:r>
            <a:r>
              <a:rPr lang="fr-FR" sz="2000" dirty="0" err="1">
                <a:latin typeface="Century Schoolbook" panose="02040604050505020304" pitchFamily="18" charset="0"/>
              </a:rPr>
              <a:t>is</a:t>
            </a:r>
            <a:r>
              <a:rPr lang="fr-FR" sz="2000" dirty="0">
                <a:latin typeface="Century Schoolbook" panose="02040604050505020304" pitchFamily="18" charset="0"/>
              </a:rPr>
              <a:t> </a:t>
            </a:r>
            <a:r>
              <a:rPr lang="fr-FR" sz="2000" dirty="0" err="1">
                <a:latin typeface="Century Schoolbook" panose="02040604050505020304" pitchFamily="18" charset="0"/>
              </a:rPr>
              <a:t>provided</a:t>
            </a:r>
            <a:r>
              <a:rPr lang="fr-FR" sz="2000" dirty="0">
                <a:latin typeface="Century Schoolbook" panose="02040604050505020304" pitchFamily="18" charset="0"/>
              </a:rPr>
              <a:t> and the </a:t>
            </a:r>
            <a:r>
              <a:rPr lang="fr-FR" sz="2000" dirty="0" err="1">
                <a:latin typeface="Century Schoolbook" panose="02040604050505020304" pitchFamily="18" charset="0"/>
              </a:rPr>
              <a:t>procedure</a:t>
            </a:r>
            <a:r>
              <a:rPr lang="fr-FR" sz="2000" dirty="0">
                <a:latin typeface="Century Schoolbook" panose="02040604050505020304" pitchFamily="18" charset="0"/>
              </a:rPr>
              <a:t> </a:t>
            </a:r>
            <a:r>
              <a:rPr lang="fr-FR" sz="2000" dirty="0" err="1">
                <a:latin typeface="Century Schoolbook" panose="02040604050505020304" pitchFamily="18" charset="0"/>
              </a:rPr>
              <a:t>reiterates</a:t>
            </a:r>
            <a:r>
              <a:rPr lang="fr-FR" sz="2000" dirty="0">
                <a:latin typeface="Century Schoolbook" panose="02040604050505020304" pitchFamily="18" charset="0"/>
              </a:rPr>
              <a:t> </a:t>
            </a:r>
            <a:r>
              <a:rPr lang="fr-FR" sz="2000" dirty="0" err="1">
                <a:latin typeface="Century Schoolbook" panose="02040604050505020304" pitchFamily="18" charset="0"/>
              </a:rPr>
              <a:t>with</a:t>
            </a:r>
            <a:r>
              <a:rPr lang="fr-FR" sz="2000" dirty="0">
                <a:latin typeface="Century Schoolbook" panose="02040604050505020304" pitchFamily="18" charset="0"/>
              </a:rPr>
              <a:t> </a:t>
            </a:r>
            <a:r>
              <a:rPr lang="fr-FR" sz="2000" dirty="0" err="1">
                <a:latin typeface="Century Schoolbook" panose="02040604050505020304" pitchFamily="18" charset="0"/>
              </a:rPr>
              <a:t>well</a:t>
            </a:r>
            <a:r>
              <a:rPr lang="fr-FR" sz="2000" dirty="0">
                <a:latin typeface="Century Schoolbook" panose="02040604050505020304" pitchFamily="18" charset="0"/>
              </a:rPr>
              <a:t> </a:t>
            </a:r>
            <a:r>
              <a:rPr lang="fr-FR" sz="2000" dirty="0" err="1">
                <a:latin typeface="Century Schoolbook" panose="02040604050505020304" pitchFamily="18" charset="0"/>
              </a:rPr>
              <a:t>chosen</a:t>
            </a:r>
            <a:r>
              <a:rPr lang="fr-FR" sz="2000" dirty="0">
                <a:latin typeface="Century Schoolbook" panose="02040604050505020304" pitchFamily="18" charset="0"/>
              </a:rPr>
              <a:t> </a:t>
            </a:r>
          </a:p>
          <a:p>
            <a:pPr>
              <a:buNone/>
            </a:pPr>
            <a:endParaRPr lang="fr-FR" sz="2000" dirty="0"/>
          </a:p>
          <a:p>
            <a:pPr>
              <a:buNone/>
            </a:pPr>
            <a:endParaRPr lang="fr-FR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  <a:endParaRPr lang="fr-FR" dirty="0"/>
          </a:p>
        </p:txBody>
      </p:sp>
      <p:graphicFrame>
        <p:nvGraphicFramePr>
          <p:cNvPr id="33795" name="Object 3"/>
          <p:cNvGraphicFramePr>
            <a:graphicFrameLocks noChangeAspect="1"/>
          </p:cNvGraphicFramePr>
          <p:nvPr>
            <p:extLst/>
          </p:nvPr>
        </p:nvGraphicFramePr>
        <p:xfrm>
          <a:off x="657400" y="2251896"/>
          <a:ext cx="7442992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55" name="Equation" r:id="rId4" imgW="3098520" imgH="444240" progId="Equation.3">
                  <p:embed/>
                </p:oleObj>
              </mc:Choice>
              <mc:Fallback>
                <p:oleObj name="Equation" r:id="rId4" imgW="3098520" imgH="444240" progId="Equation.3">
                  <p:embed/>
                  <p:pic>
                    <p:nvPicPr>
                      <p:cNvPr id="337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400" y="2251896"/>
                        <a:ext cx="7442992" cy="9366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488682" y="3152058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56" name="Equation" r:id="rId6" imgW="114120" imgH="215640" progId="Equation.3">
                  <p:embed/>
                </p:oleObj>
              </mc:Choice>
              <mc:Fallback>
                <p:oleObj name="Equation" r:id="rId6" imgW="114120" imgH="21564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8682" y="3152058"/>
                        <a:ext cx="114300" cy="215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9" name="Object 7"/>
          <p:cNvGraphicFramePr>
            <a:graphicFrameLocks noChangeAspect="1"/>
          </p:cNvGraphicFramePr>
          <p:nvPr>
            <p:extLst/>
          </p:nvPr>
        </p:nvGraphicFramePr>
        <p:xfrm>
          <a:off x="1187624" y="1578185"/>
          <a:ext cx="296875" cy="410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57" name="Equation" r:id="rId8" imgW="164880" imgH="228600" progId="Equation.3">
                  <p:embed/>
                </p:oleObj>
              </mc:Choice>
              <mc:Fallback>
                <p:oleObj name="Equation" r:id="rId8" imgW="164880" imgH="228600" progId="Equation.3">
                  <p:embed/>
                  <p:pic>
                    <p:nvPicPr>
                      <p:cNvPr id="3379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1578185"/>
                        <a:ext cx="296875" cy="4106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820418" y="3798291"/>
          <a:ext cx="936104" cy="649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58" name="Equation" r:id="rId10" imgW="622080" imgH="431640" progId="Equation.3">
                  <p:embed/>
                </p:oleObj>
              </mc:Choice>
              <mc:Fallback>
                <p:oleObj name="Equation" r:id="rId10" imgW="622080" imgH="43164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20418" y="3798291"/>
                        <a:ext cx="936104" cy="6494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5" name="Object 9"/>
          <p:cNvGraphicFramePr>
            <a:graphicFrameLocks noChangeAspect="1"/>
          </p:cNvGraphicFramePr>
          <p:nvPr>
            <p:extLst/>
          </p:nvPr>
        </p:nvGraphicFramePr>
        <p:xfrm>
          <a:off x="1026024" y="3485519"/>
          <a:ext cx="334962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59" name="Equation" r:id="rId12" imgW="190440" imgH="241200" progId="Equation.3">
                  <p:embed/>
                </p:oleObj>
              </mc:Choice>
              <mc:Fallback>
                <p:oleObj name="Equation" r:id="rId12" imgW="190440" imgH="241200" progId="Equation.3">
                  <p:embed/>
                  <p:pic>
                    <p:nvPicPr>
                      <p:cNvPr id="3482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6024" y="3485519"/>
                        <a:ext cx="334962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6" name="Object 10"/>
          <p:cNvGraphicFramePr>
            <a:graphicFrameLocks noChangeAspect="1"/>
          </p:cNvGraphicFramePr>
          <p:nvPr>
            <p:extLst/>
          </p:nvPr>
        </p:nvGraphicFramePr>
        <p:xfrm>
          <a:off x="4698227" y="3937434"/>
          <a:ext cx="414684" cy="438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60" name="Equation" r:id="rId14" imgW="215640" imgH="228600" progId="Equation.3">
                  <p:embed/>
                </p:oleObj>
              </mc:Choice>
              <mc:Fallback>
                <p:oleObj name="Equation" r:id="rId14" imgW="215640" imgH="228600" progId="Equation.3">
                  <p:embed/>
                  <p:pic>
                    <p:nvPicPr>
                      <p:cNvPr id="3482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8227" y="3937434"/>
                        <a:ext cx="414684" cy="4389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7" name="Object 11"/>
          <p:cNvGraphicFramePr>
            <a:graphicFrameLocks noChangeAspect="1"/>
          </p:cNvGraphicFramePr>
          <p:nvPr>
            <p:extLst/>
          </p:nvPr>
        </p:nvGraphicFramePr>
        <p:xfrm>
          <a:off x="6073722" y="4740278"/>
          <a:ext cx="319088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61" name="Equation" r:id="rId16" imgW="164880" imgH="228600" progId="Equation.3">
                  <p:embed/>
                </p:oleObj>
              </mc:Choice>
              <mc:Fallback>
                <p:oleObj name="Equation" r:id="rId16" imgW="164880" imgH="228600" progId="Equation.3">
                  <p:embed/>
                  <p:pic>
                    <p:nvPicPr>
                      <p:cNvPr id="3482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3722" y="4740278"/>
                        <a:ext cx="319088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8" name="Object 12"/>
          <p:cNvGraphicFramePr>
            <a:graphicFrameLocks noChangeAspect="1"/>
          </p:cNvGraphicFramePr>
          <p:nvPr>
            <p:extLst/>
          </p:nvPr>
        </p:nvGraphicFramePr>
        <p:xfrm>
          <a:off x="1923827" y="4791050"/>
          <a:ext cx="4159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62" name="Equation" r:id="rId18" imgW="215640" imgH="228600" progId="Equation.3">
                  <p:embed/>
                </p:oleObj>
              </mc:Choice>
              <mc:Fallback>
                <p:oleObj name="Equation" r:id="rId18" imgW="215640" imgH="228600" progId="Equation.3">
                  <p:embed/>
                  <p:pic>
                    <p:nvPicPr>
                      <p:cNvPr id="348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3827" y="4791050"/>
                        <a:ext cx="415925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9" name="Object 13"/>
          <p:cNvGraphicFramePr>
            <a:graphicFrameLocks noChangeAspect="1"/>
          </p:cNvGraphicFramePr>
          <p:nvPr>
            <p:extLst/>
          </p:nvPr>
        </p:nvGraphicFramePr>
        <p:xfrm>
          <a:off x="1049301" y="4338969"/>
          <a:ext cx="319088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63" name="Equation" r:id="rId19" imgW="164880" imgH="228600" progId="Equation.3">
                  <p:embed/>
                </p:oleObj>
              </mc:Choice>
              <mc:Fallback>
                <p:oleObj name="Equation" r:id="rId19" imgW="164880" imgH="228600" progId="Equation.3">
                  <p:embed/>
                  <p:pic>
                    <p:nvPicPr>
                      <p:cNvPr id="3482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301" y="4338969"/>
                        <a:ext cx="319088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0" name="Object 14"/>
          <p:cNvGraphicFramePr>
            <a:graphicFrameLocks noChangeAspect="1"/>
          </p:cNvGraphicFramePr>
          <p:nvPr>
            <p:extLst/>
          </p:nvPr>
        </p:nvGraphicFramePr>
        <p:xfrm>
          <a:off x="6876256" y="4720596"/>
          <a:ext cx="558931" cy="577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64" name="Equation" r:id="rId20" imgW="419040" imgH="431640" progId="Equation.3">
                  <p:embed/>
                </p:oleObj>
              </mc:Choice>
              <mc:Fallback>
                <p:oleObj name="Equation" r:id="rId20" imgW="419040" imgH="431640" progId="Equation.3">
                  <p:embed/>
                  <p:pic>
                    <p:nvPicPr>
                      <p:cNvPr id="3483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6256" y="4720596"/>
                        <a:ext cx="558931" cy="57727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1" name="Object 15"/>
          <p:cNvGraphicFramePr>
            <a:graphicFrameLocks noChangeAspect="1"/>
          </p:cNvGraphicFramePr>
          <p:nvPr>
            <p:extLst/>
          </p:nvPr>
        </p:nvGraphicFramePr>
        <p:xfrm>
          <a:off x="855849" y="5085713"/>
          <a:ext cx="62865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65" name="Equation" r:id="rId22" imgW="419040" imgH="431640" progId="Equation.3">
                  <p:embed/>
                </p:oleObj>
              </mc:Choice>
              <mc:Fallback>
                <p:oleObj name="Equation" r:id="rId22" imgW="419040" imgH="431640" progId="Equation.3">
                  <p:embed/>
                  <p:pic>
                    <p:nvPicPr>
                      <p:cNvPr id="34831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5849" y="5085713"/>
                        <a:ext cx="628650" cy="649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2" name="Object 16"/>
          <p:cNvGraphicFramePr>
            <a:graphicFrameLocks noChangeAspect="1"/>
          </p:cNvGraphicFramePr>
          <p:nvPr>
            <p:extLst/>
          </p:nvPr>
        </p:nvGraphicFramePr>
        <p:xfrm>
          <a:off x="5508104" y="5190487"/>
          <a:ext cx="414337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66" name="Equation" r:id="rId24" imgW="215640" imgH="228600" progId="Equation.3">
                  <p:embed/>
                </p:oleObj>
              </mc:Choice>
              <mc:Fallback>
                <p:oleObj name="Equation" r:id="rId24" imgW="215640" imgH="228600" progId="Equation.3">
                  <p:embed/>
                  <p:pic>
                    <p:nvPicPr>
                      <p:cNvPr id="3483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104" y="5190487"/>
                        <a:ext cx="414337" cy="439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3" name="Object 17"/>
          <p:cNvGraphicFramePr>
            <a:graphicFrameLocks noChangeAspect="1"/>
          </p:cNvGraphicFramePr>
          <p:nvPr>
            <p:extLst/>
          </p:nvPr>
        </p:nvGraphicFramePr>
        <p:xfrm>
          <a:off x="4602982" y="5587425"/>
          <a:ext cx="415925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67" name="Equation" r:id="rId25" imgW="215640" imgH="228600" progId="Equation.3">
                  <p:embed/>
                </p:oleObj>
              </mc:Choice>
              <mc:Fallback>
                <p:oleObj name="Equation" r:id="rId25" imgW="215640" imgH="228600" progId="Equation.3">
                  <p:embed/>
                  <p:pic>
                    <p:nvPicPr>
                      <p:cNvPr id="3483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2982" y="5587425"/>
                        <a:ext cx="415925" cy="439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4418832" y="3998806"/>
          <a:ext cx="184150" cy="28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68" name="Equation" r:id="rId26" imgW="139680" imgH="164880" progId="Equation.3">
                  <p:embed/>
                </p:oleObj>
              </mc:Choice>
              <mc:Fallback>
                <p:oleObj name="Equation" r:id="rId26" imgW="139680" imgH="164880" progId="Equation.3">
                  <p:embed/>
                  <p:pic>
                    <p:nvPicPr>
                      <p:cNvPr id="23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8832" y="3998806"/>
                        <a:ext cx="184150" cy="282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35" name="Object 19"/>
          <p:cNvGraphicFramePr>
            <a:graphicFrameLocks noChangeAspect="1"/>
          </p:cNvGraphicFramePr>
          <p:nvPr>
            <p:extLst/>
          </p:nvPr>
        </p:nvGraphicFramePr>
        <p:xfrm>
          <a:off x="4376763" y="5608162"/>
          <a:ext cx="338137" cy="338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69" name="Equation" r:id="rId28" imgW="139680" imgH="164880" progId="Equation.3">
                  <p:embed/>
                </p:oleObj>
              </mc:Choice>
              <mc:Fallback>
                <p:oleObj name="Equation" r:id="rId28" imgW="139680" imgH="164880" progId="Equation.3">
                  <p:embed/>
                  <p:pic>
                    <p:nvPicPr>
                      <p:cNvPr id="34835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6763" y="5608162"/>
                        <a:ext cx="338137" cy="3387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itle 1">
            <a:extLst>
              <a:ext uri="{FF2B5EF4-FFF2-40B4-BE49-F238E27FC236}">
                <a16:creationId xmlns:a16="http://schemas.microsoft.com/office/drawing/2014/main" id="{CD26A85D-E93B-6044-8E53-21EC221A19E9}"/>
              </a:ext>
            </a:extLst>
          </p:cNvPr>
          <p:cNvSpPr txBox="1">
            <a:spLocks/>
          </p:cNvSpPr>
          <p:nvPr/>
        </p:nvSpPr>
        <p:spPr>
          <a:xfrm>
            <a:off x="640906" y="22043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Century Schoolbook" panose="02040604050505020304" pitchFamily="18" charset="0"/>
              </a:rPr>
              <a:t>Governing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dirty="0" err="1">
                <a:latin typeface="Century Schoolbook" panose="02040604050505020304" pitchFamily="18" charset="0"/>
              </a:rPr>
              <a:t>equations</a:t>
            </a:r>
            <a:br>
              <a:rPr lang="fr-FR" dirty="0">
                <a:latin typeface="Century Schoolbook" panose="02040604050505020304" pitchFamily="18" charset="0"/>
              </a:rPr>
            </a:br>
            <a:r>
              <a:rPr lang="fr-FR" sz="2200" b="1" i="1" dirty="0" err="1">
                <a:latin typeface="Century Schoolbook" panose="02040604050505020304" pitchFamily="18" charset="0"/>
              </a:rPr>
              <a:t>Equilibrium</a:t>
            </a:r>
            <a:r>
              <a:rPr lang="fr-FR" sz="2200" b="1" i="1" dirty="0">
                <a:latin typeface="Century Schoolbook" panose="02040604050505020304" pitchFamily="18" charset="0"/>
              </a:rPr>
              <a:t> </a:t>
            </a:r>
            <a:r>
              <a:rPr lang="fr-FR" sz="2200" b="1" i="1" dirty="0" err="1">
                <a:latin typeface="Century Schoolbook" panose="02040604050505020304" pitchFamily="18" charset="0"/>
              </a:rPr>
              <a:t>equations</a:t>
            </a:r>
            <a:endParaRPr lang="fr-FR" sz="2200" b="1" i="1" dirty="0">
              <a:latin typeface="Century Schoolbook" panose="02040604050505020304" pitchFamily="18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45DEA42-FA2D-F64D-8B0D-4BB249E4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3692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35D74A-586C-714A-B9D1-D59F44A2D9CE}"/>
              </a:ext>
            </a:extLst>
          </p:cNvPr>
          <p:cNvSpPr/>
          <p:nvPr/>
        </p:nvSpPr>
        <p:spPr>
          <a:xfrm>
            <a:off x="1012167" y="2564904"/>
            <a:ext cx="7119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entury Schoolbook" panose="02040604050505020304" pitchFamily="18" charset="0"/>
              </a:rPr>
              <a:t>4. Keywords in the </a:t>
            </a:r>
            <a:r>
              <a:rPr lang="en-US" sz="3600" dirty="0" err="1">
                <a:latin typeface="Century Schoolbook" panose="02040604050505020304" pitchFamily="18" charset="0"/>
              </a:rPr>
              <a:t>cti</a:t>
            </a:r>
            <a:r>
              <a:rPr lang="en-US" sz="3600" dirty="0">
                <a:latin typeface="Century Schoolbook" panose="02040604050505020304" pitchFamily="18" charset="0"/>
              </a:rPr>
              <a:t> format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6FFD994-91A4-4C47-A590-FC06647D0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2875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DDB5F3-E533-9843-8DC3-45AB058D430C}"/>
              </a:ext>
            </a:extLst>
          </p:cNvPr>
          <p:cNvSpPr txBox="1">
            <a:spLocks/>
          </p:cNvSpPr>
          <p:nvPr/>
        </p:nvSpPr>
        <p:spPr>
          <a:xfrm>
            <a:off x="683568" y="18864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Century Schoolbook" panose="02040604050505020304" pitchFamily="18" charset="0"/>
              </a:rPr>
              <a:t>Practical</a:t>
            </a:r>
            <a:r>
              <a:rPr lang="fr-FR" dirty="0">
                <a:latin typeface="Century Schoolbook" panose="02040604050505020304" pitchFamily="18" charset="0"/>
              </a:rPr>
              <a:t> use</a:t>
            </a:r>
          </a:p>
          <a:p>
            <a:r>
              <a:rPr lang="fr-FR" sz="2200" i="1" dirty="0">
                <a:latin typeface="Century Schoolbook" panose="02040604050505020304" pitchFamily="18" charset="0"/>
              </a:rPr>
              <a:t>Data file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940019-B4B8-3A49-A384-7384E5877CBC}"/>
              </a:ext>
            </a:extLst>
          </p:cNvPr>
          <p:cNvSpPr/>
          <p:nvPr/>
        </p:nvSpPr>
        <p:spPr>
          <a:xfrm>
            <a:off x="1196111" y="1363990"/>
            <a:ext cx="67517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>
                <a:latin typeface="Century Schoolbook" panose="02040604050505020304" pitchFamily="18" charset="0"/>
              </a:rPr>
              <a:t>So… how </a:t>
            </a:r>
            <a:r>
              <a:rPr lang="fr-FR" sz="2800" b="1" dirty="0" err="1">
                <a:latin typeface="Century Schoolbook" panose="02040604050505020304" pitchFamily="18" charset="0"/>
              </a:rPr>
              <a:t>is</a:t>
            </a:r>
            <a:r>
              <a:rPr lang="fr-FR" sz="2800" b="1" dirty="0">
                <a:latin typeface="Century Schoolbook" panose="02040604050505020304" pitchFamily="18" charset="0"/>
              </a:rPr>
              <a:t> </a:t>
            </a:r>
            <a:r>
              <a:rPr lang="fr-FR" sz="2800" b="1" dirty="0" err="1">
                <a:latin typeface="Century Schoolbook" panose="02040604050505020304" pitchFamily="18" charset="0"/>
              </a:rPr>
              <a:t>it</a:t>
            </a:r>
            <a:r>
              <a:rPr lang="fr-FR" sz="2800" b="1" dirty="0">
                <a:latin typeface="Century Schoolbook" panose="02040604050505020304" pitchFamily="18" charset="0"/>
              </a:rPr>
              <a:t> </a:t>
            </a:r>
            <a:r>
              <a:rPr lang="fr-FR" sz="2800" b="1" dirty="0" err="1">
                <a:latin typeface="Century Schoolbook" panose="02040604050505020304" pitchFamily="18" charset="0"/>
              </a:rPr>
              <a:t>written</a:t>
            </a:r>
            <a:r>
              <a:rPr lang="fr-FR" sz="2800" dirty="0">
                <a:latin typeface="Century Schoolbook" panose="02040604050505020304" pitchFamily="18" charset="0"/>
              </a:rPr>
              <a:t> (format ‘.</a:t>
            </a:r>
            <a:r>
              <a:rPr lang="fr-FR" sz="2800" dirty="0" err="1">
                <a:latin typeface="Century Schoolbook" panose="02040604050505020304" pitchFamily="18" charset="0"/>
              </a:rPr>
              <a:t>cti</a:t>
            </a:r>
            <a:r>
              <a:rPr lang="fr-FR" sz="2800" dirty="0">
                <a:latin typeface="Century Schoolbook" panose="02040604050505020304" pitchFamily="18" charset="0"/>
              </a:rPr>
              <a:t>’) 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913AF6-57CD-554E-866D-F5437CD50B96}"/>
              </a:ext>
            </a:extLst>
          </p:cNvPr>
          <p:cNvSpPr/>
          <p:nvPr/>
        </p:nvSpPr>
        <p:spPr>
          <a:xfrm>
            <a:off x="1196111" y="2204864"/>
            <a:ext cx="64306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latin typeface="Century Schoolbook" panose="02040604050505020304" pitchFamily="18" charset="0"/>
              </a:rPr>
              <a:t>It </a:t>
            </a:r>
            <a:r>
              <a:rPr lang="fr-FR" sz="2400" dirty="0" err="1">
                <a:latin typeface="Century Schoolbook" panose="02040604050505020304" pitchFamily="18" charset="0"/>
              </a:rPr>
              <a:t>is</a:t>
            </a:r>
            <a:r>
              <a:rPr lang="fr-FR" sz="2400" dirty="0">
                <a:latin typeface="Century Schoolbook" panose="02040604050505020304" pitchFamily="18" charset="0"/>
              </a:rPr>
              <a:t> </a:t>
            </a:r>
            <a:r>
              <a:rPr lang="fr-FR" sz="2400" b="1" dirty="0" err="1">
                <a:latin typeface="Century Schoolbook" panose="02040604050505020304" pitchFamily="18" charset="0"/>
              </a:rPr>
              <a:t>composed</a:t>
            </a:r>
            <a:r>
              <a:rPr lang="fr-FR" sz="2400" b="1" dirty="0">
                <a:latin typeface="Century Schoolbook" panose="02040604050505020304" pitchFamily="18" charset="0"/>
              </a:rPr>
              <a:t> of « entries » and « directives » </a:t>
            </a:r>
            <a:r>
              <a:rPr lang="fr-FR" sz="2400" dirty="0" err="1">
                <a:latin typeface="Century Schoolbook" panose="02040604050505020304" pitchFamily="18" charset="0"/>
              </a:rPr>
              <a:t>recognized</a:t>
            </a:r>
            <a:r>
              <a:rPr lang="fr-FR" sz="2400" dirty="0">
                <a:latin typeface="Century Schoolbook" panose="02040604050505020304" pitchFamily="18" charset="0"/>
              </a:rPr>
              <a:t> via keywords.</a:t>
            </a:r>
            <a:endParaRPr lang="en-GB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0ABAC6A-BF32-3E4F-8CB0-C1A886068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84578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DDB5F3-E533-9843-8DC3-45AB058D430C}"/>
              </a:ext>
            </a:extLst>
          </p:cNvPr>
          <p:cNvSpPr txBox="1">
            <a:spLocks/>
          </p:cNvSpPr>
          <p:nvPr/>
        </p:nvSpPr>
        <p:spPr>
          <a:xfrm>
            <a:off x="683568" y="18864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Century Schoolbook" panose="02040604050505020304" pitchFamily="18" charset="0"/>
              </a:rPr>
              <a:t>Practical</a:t>
            </a:r>
            <a:r>
              <a:rPr lang="fr-FR" dirty="0">
                <a:latin typeface="Century Schoolbook" panose="02040604050505020304" pitchFamily="18" charset="0"/>
              </a:rPr>
              <a:t> use</a:t>
            </a:r>
          </a:p>
          <a:p>
            <a:r>
              <a:rPr lang="fr-FR" sz="2200" i="1" dirty="0">
                <a:latin typeface="Century Schoolbook" panose="02040604050505020304" pitchFamily="18" charset="0"/>
              </a:rPr>
              <a:t>Data file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940019-B4B8-3A49-A384-7384E5877CBC}"/>
              </a:ext>
            </a:extLst>
          </p:cNvPr>
          <p:cNvSpPr/>
          <p:nvPr/>
        </p:nvSpPr>
        <p:spPr>
          <a:xfrm>
            <a:off x="1196111" y="1363990"/>
            <a:ext cx="67517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>
                <a:latin typeface="Century Schoolbook" panose="02040604050505020304" pitchFamily="18" charset="0"/>
              </a:rPr>
              <a:t>So… how </a:t>
            </a:r>
            <a:r>
              <a:rPr lang="fr-FR" sz="2800" b="1" dirty="0" err="1">
                <a:latin typeface="Century Schoolbook" panose="02040604050505020304" pitchFamily="18" charset="0"/>
              </a:rPr>
              <a:t>is</a:t>
            </a:r>
            <a:r>
              <a:rPr lang="fr-FR" sz="2800" b="1" dirty="0">
                <a:latin typeface="Century Schoolbook" panose="02040604050505020304" pitchFamily="18" charset="0"/>
              </a:rPr>
              <a:t> </a:t>
            </a:r>
            <a:r>
              <a:rPr lang="fr-FR" sz="2800" b="1" dirty="0" err="1">
                <a:latin typeface="Century Schoolbook" panose="02040604050505020304" pitchFamily="18" charset="0"/>
              </a:rPr>
              <a:t>it</a:t>
            </a:r>
            <a:r>
              <a:rPr lang="fr-FR" sz="2800" b="1" dirty="0">
                <a:latin typeface="Century Schoolbook" panose="02040604050505020304" pitchFamily="18" charset="0"/>
              </a:rPr>
              <a:t> </a:t>
            </a:r>
            <a:r>
              <a:rPr lang="fr-FR" sz="2800" b="1" dirty="0" err="1">
                <a:latin typeface="Century Schoolbook" panose="02040604050505020304" pitchFamily="18" charset="0"/>
              </a:rPr>
              <a:t>written</a:t>
            </a:r>
            <a:r>
              <a:rPr lang="fr-FR" sz="2800" dirty="0">
                <a:latin typeface="Century Schoolbook" panose="02040604050505020304" pitchFamily="18" charset="0"/>
              </a:rPr>
              <a:t> (format ‘.</a:t>
            </a:r>
            <a:r>
              <a:rPr lang="fr-FR" sz="2800" dirty="0" err="1">
                <a:latin typeface="Century Schoolbook" panose="02040604050505020304" pitchFamily="18" charset="0"/>
              </a:rPr>
              <a:t>cti</a:t>
            </a:r>
            <a:r>
              <a:rPr lang="fr-FR" sz="2800" dirty="0">
                <a:latin typeface="Century Schoolbook" panose="02040604050505020304" pitchFamily="18" charset="0"/>
              </a:rPr>
              <a:t>’) 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913AF6-57CD-554E-866D-F5437CD50B96}"/>
              </a:ext>
            </a:extLst>
          </p:cNvPr>
          <p:cNvSpPr/>
          <p:nvPr/>
        </p:nvSpPr>
        <p:spPr>
          <a:xfrm>
            <a:off x="1196111" y="2204864"/>
            <a:ext cx="64306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latin typeface="Century Schoolbook" panose="02040604050505020304" pitchFamily="18" charset="0"/>
              </a:rPr>
              <a:t>It </a:t>
            </a:r>
            <a:r>
              <a:rPr lang="fr-FR" sz="2400" dirty="0" err="1">
                <a:latin typeface="Century Schoolbook" panose="02040604050505020304" pitchFamily="18" charset="0"/>
              </a:rPr>
              <a:t>is</a:t>
            </a:r>
            <a:r>
              <a:rPr lang="fr-FR" sz="2400" dirty="0">
                <a:latin typeface="Century Schoolbook" panose="02040604050505020304" pitchFamily="18" charset="0"/>
              </a:rPr>
              <a:t> </a:t>
            </a:r>
            <a:r>
              <a:rPr lang="fr-FR" sz="2400" b="1" dirty="0" err="1">
                <a:latin typeface="Century Schoolbook" panose="02040604050505020304" pitchFamily="18" charset="0"/>
              </a:rPr>
              <a:t>composed</a:t>
            </a:r>
            <a:r>
              <a:rPr lang="fr-FR" sz="2400" b="1" dirty="0">
                <a:latin typeface="Century Schoolbook" panose="02040604050505020304" pitchFamily="18" charset="0"/>
              </a:rPr>
              <a:t> of « entries » and « directives » </a:t>
            </a:r>
            <a:r>
              <a:rPr lang="fr-FR" sz="2400" dirty="0" err="1">
                <a:latin typeface="Century Schoolbook" panose="02040604050505020304" pitchFamily="18" charset="0"/>
              </a:rPr>
              <a:t>recognized</a:t>
            </a:r>
            <a:r>
              <a:rPr lang="fr-FR" sz="2400" dirty="0">
                <a:latin typeface="Century Schoolbook" panose="02040604050505020304" pitchFamily="18" charset="0"/>
              </a:rPr>
              <a:t> via keywords.</a:t>
            </a:r>
            <a:endParaRPr lang="en-GB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728088-2F8B-BC48-9D3F-16709CDB3444}"/>
              </a:ext>
            </a:extLst>
          </p:cNvPr>
          <p:cNvSpPr/>
          <p:nvPr/>
        </p:nvSpPr>
        <p:spPr>
          <a:xfrm>
            <a:off x="838200" y="3719097"/>
            <a:ext cx="70461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Schoolbook" panose="02040604050505020304" pitchFamily="18" charset="0"/>
              </a:rPr>
              <a:t>A directive </a:t>
            </a:r>
            <a:r>
              <a:rPr lang="en-US" dirty="0">
                <a:latin typeface="Century Schoolbook" panose="02040604050505020304" pitchFamily="18" charset="0"/>
              </a:rPr>
              <a:t>will tell the code how the entry parameters are to be interpreted. </a:t>
            </a:r>
          </a:p>
          <a:p>
            <a:pPr algn="ctr"/>
            <a:endParaRPr lang="en-US" dirty="0">
              <a:latin typeface="Century Schoolbook" panose="02040604050505020304" pitchFamily="18" charset="0"/>
            </a:endParaRPr>
          </a:p>
          <a:p>
            <a:pPr algn="ctr"/>
            <a:r>
              <a:rPr lang="en-US" dirty="0">
                <a:latin typeface="Century Schoolbook" panose="02040604050505020304" pitchFamily="18" charset="0"/>
              </a:rPr>
              <a:t>For example, the ‘units’ directive </a:t>
            </a:r>
            <a:endParaRPr lang="en-GB" dirty="0">
              <a:latin typeface="Century Schoolbook" panose="02040604050505020304" pitchFamily="18" charset="0"/>
            </a:endParaRPr>
          </a:p>
        </p:txBody>
      </p:sp>
      <p:pic>
        <p:nvPicPr>
          <p:cNvPr id="11" name="Image 10" descr="Screen Shot 2014-11-05 at 18.20.23.png">
            <a:extLst>
              <a:ext uri="{FF2B5EF4-FFF2-40B4-BE49-F238E27FC236}">
                <a16:creationId xmlns:a16="http://schemas.microsoft.com/office/drawing/2014/main" id="{D3D1A882-3614-2B47-A776-A3DCFC742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184108"/>
            <a:ext cx="8803127" cy="4510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EE9F31-5B7D-F847-8457-427BEEB878DD}"/>
              </a:ext>
            </a:extLst>
          </p:cNvPr>
          <p:cNvSpPr/>
          <p:nvPr/>
        </p:nvSpPr>
        <p:spPr>
          <a:xfrm>
            <a:off x="251520" y="5184108"/>
            <a:ext cx="648072" cy="43204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3A50A7A-6AF6-EB47-A434-0C9ED2E96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93276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DDB5F3-E533-9843-8DC3-45AB058D430C}"/>
              </a:ext>
            </a:extLst>
          </p:cNvPr>
          <p:cNvSpPr txBox="1">
            <a:spLocks/>
          </p:cNvSpPr>
          <p:nvPr/>
        </p:nvSpPr>
        <p:spPr>
          <a:xfrm>
            <a:off x="683568" y="18864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Century Schoolbook" panose="02040604050505020304" pitchFamily="18" charset="0"/>
              </a:rPr>
              <a:t>Practical</a:t>
            </a:r>
            <a:r>
              <a:rPr lang="fr-FR" dirty="0">
                <a:latin typeface="Century Schoolbook" panose="02040604050505020304" pitchFamily="18" charset="0"/>
              </a:rPr>
              <a:t> use</a:t>
            </a:r>
          </a:p>
          <a:p>
            <a:r>
              <a:rPr lang="fr-FR" sz="2200" i="1" dirty="0">
                <a:latin typeface="Century Schoolbook" panose="02040604050505020304" pitchFamily="18" charset="0"/>
              </a:rPr>
              <a:t>Data file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940019-B4B8-3A49-A384-7384E5877CBC}"/>
              </a:ext>
            </a:extLst>
          </p:cNvPr>
          <p:cNvSpPr/>
          <p:nvPr/>
        </p:nvSpPr>
        <p:spPr>
          <a:xfrm>
            <a:off x="1196111" y="1363990"/>
            <a:ext cx="67517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>
                <a:latin typeface="Century Schoolbook" panose="02040604050505020304" pitchFamily="18" charset="0"/>
              </a:rPr>
              <a:t>So… how </a:t>
            </a:r>
            <a:r>
              <a:rPr lang="fr-FR" sz="2800" b="1" dirty="0" err="1">
                <a:latin typeface="Century Schoolbook" panose="02040604050505020304" pitchFamily="18" charset="0"/>
              </a:rPr>
              <a:t>is</a:t>
            </a:r>
            <a:r>
              <a:rPr lang="fr-FR" sz="2800" b="1" dirty="0">
                <a:latin typeface="Century Schoolbook" panose="02040604050505020304" pitchFamily="18" charset="0"/>
              </a:rPr>
              <a:t> </a:t>
            </a:r>
            <a:r>
              <a:rPr lang="fr-FR" sz="2800" b="1" dirty="0" err="1">
                <a:latin typeface="Century Schoolbook" panose="02040604050505020304" pitchFamily="18" charset="0"/>
              </a:rPr>
              <a:t>it</a:t>
            </a:r>
            <a:r>
              <a:rPr lang="fr-FR" sz="2800" b="1" dirty="0">
                <a:latin typeface="Century Schoolbook" panose="02040604050505020304" pitchFamily="18" charset="0"/>
              </a:rPr>
              <a:t> </a:t>
            </a:r>
            <a:r>
              <a:rPr lang="fr-FR" sz="2800" b="1" dirty="0" err="1">
                <a:latin typeface="Century Schoolbook" panose="02040604050505020304" pitchFamily="18" charset="0"/>
              </a:rPr>
              <a:t>written</a:t>
            </a:r>
            <a:r>
              <a:rPr lang="fr-FR" sz="2800" dirty="0">
                <a:latin typeface="Century Schoolbook" panose="02040604050505020304" pitchFamily="18" charset="0"/>
              </a:rPr>
              <a:t> (format ‘.</a:t>
            </a:r>
            <a:r>
              <a:rPr lang="fr-FR" sz="2800" dirty="0" err="1">
                <a:latin typeface="Century Schoolbook" panose="02040604050505020304" pitchFamily="18" charset="0"/>
              </a:rPr>
              <a:t>cti</a:t>
            </a:r>
            <a:r>
              <a:rPr lang="fr-FR" sz="2800" dirty="0">
                <a:latin typeface="Century Schoolbook" panose="02040604050505020304" pitchFamily="18" charset="0"/>
              </a:rPr>
              <a:t>’) 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913AF6-57CD-554E-866D-F5437CD50B96}"/>
              </a:ext>
            </a:extLst>
          </p:cNvPr>
          <p:cNvSpPr/>
          <p:nvPr/>
        </p:nvSpPr>
        <p:spPr>
          <a:xfrm>
            <a:off x="1196111" y="2204864"/>
            <a:ext cx="64306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latin typeface="Century Schoolbook" panose="02040604050505020304" pitchFamily="18" charset="0"/>
              </a:rPr>
              <a:t>It </a:t>
            </a:r>
            <a:r>
              <a:rPr lang="fr-FR" sz="2400" dirty="0" err="1">
                <a:latin typeface="Century Schoolbook" panose="02040604050505020304" pitchFamily="18" charset="0"/>
              </a:rPr>
              <a:t>is</a:t>
            </a:r>
            <a:r>
              <a:rPr lang="fr-FR" sz="2400" dirty="0">
                <a:latin typeface="Century Schoolbook" panose="02040604050505020304" pitchFamily="18" charset="0"/>
              </a:rPr>
              <a:t> </a:t>
            </a:r>
            <a:r>
              <a:rPr lang="fr-FR" sz="2400" b="1" dirty="0" err="1">
                <a:latin typeface="Century Schoolbook" panose="02040604050505020304" pitchFamily="18" charset="0"/>
              </a:rPr>
              <a:t>composed</a:t>
            </a:r>
            <a:r>
              <a:rPr lang="fr-FR" sz="2400" b="1" dirty="0">
                <a:latin typeface="Century Schoolbook" panose="02040604050505020304" pitchFamily="18" charset="0"/>
              </a:rPr>
              <a:t> of « entries » and « directives » </a:t>
            </a:r>
            <a:r>
              <a:rPr lang="fr-FR" sz="2400" dirty="0" err="1">
                <a:latin typeface="Century Schoolbook" panose="02040604050505020304" pitchFamily="18" charset="0"/>
              </a:rPr>
              <a:t>recognized</a:t>
            </a:r>
            <a:r>
              <a:rPr lang="fr-FR" sz="2400" dirty="0">
                <a:latin typeface="Century Schoolbook" panose="02040604050505020304" pitchFamily="18" charset="0"/>
              </a:rPr>
              <a:t> via keywords.</a:t>
            </a:r>
            <a:endParaRPr lang="en-GB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DAF14F-DB68-7941-83D8-E3B913732604}"/>
              </a:ext>
            </a:extLst>
          </p:cNvPr>
          <p:cNvSpPr/>
          <p:nvPr/>
        </p:nvSpPr>
        <p:spPr>
          <a:xfrm>
            <a:off x="1410761" y="3454207"/>
            <a:ext cx="6400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Schoolbook" panose="02040604050505020304" pitchFamily="18" charset="0"/>
              </a:rPr>
              <a:t>An entry </a:t>
            </a:r>
            <a:r>
              <a:rPr lang="en-US" dirty="0">
                <a:latin typeface="Century Schoolbook" panose="02040604050505020304" pitchFamily="18" charset="0"/>
              </a:rPr>
              <a:t>defines an object.</a:t>
            </a:r>
          </a:p>
          <a:p>
            <a:pPr algn="ctr"/>
            <a:endParaRPr lang="en-US" dirty="0">
              <a:latin typeface="Century Schoolbook" panose="02040604050505020304" pitchFamily="18" charset="0"/>
            </a:endParaRPr>
          </a:p>
          <a:p>
            <a:pPr algn="ctr"/>
            <a:r>
              <a:rPr lang="en-US" dirty="0">
                <a:latin typeface="Century Schoolbook" panose="02040604050505020304" pitchFamily="18" charset="0"/>
              </a:rPr>
              <a:t>For example, a falloff reaction</a:t>
            </a:r>
            <a:endParaRPr lang="en-GB" dirty="0">
              <a:latin typeface="Century Schoolbook" panose="02040604050505020304" pitchFamily="18" charset="0"/>
            </a:endParaRPr>
          </a:p>
        </p:txBody>
      </p:sp>
      <p:pic>
        <p:nvPicPr>
          <p:cNvPr id="11" name="Image 10" descr="Screen Shot 2014-11-06 at 15.45.55.png">
            <a:extLst>
              <a:ext uri="{FF2B5EF4-FFF2-40B4-BE49-F238E27FC236}">
                <a16:creationId xmlns:a16="http://schemas.microsoft.com/office/drawing/2014/main" id="{7D5411EC-7884-FB4A-987A-132AF4F3B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29675"/>
            <a:ext cx="8863299" cy="14083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336372E-C87C-C74E-983C-428356DFEB63}"/>
              </a:ext>
            </a:extLst>
          </p:cNvPr>
          <p:cNvSpPr/>
          <p:nvPr/>
        </p:nvSpPr>
        <p:spPr>
          <a:xfrm>
            <a:off x="251520" y="4673691"/>
            <a:ext cx="1728192" cy="36004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C4319E1-D5EE-A048-BA54-05E7819C7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04781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44495" y="4950689"/>
            <a:ext cx="2810594" cy="335520"/>
          </a:xfrm>
          <a:effectLst/>
        </p:spPr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DDB5F3-E533-9843-8DC3-45AB058D430C}"/>
              </a:ext>
            </a:extLst>
          </p:cNvPr>
          <p:cNvSpPr txBox="1">
            <a:spLocks/>
          </p:cNvSpPr>
          <p:nvPr/>
        </p:nvSpPr>
        <p:spPr>
          <a:xfrm>
            <a:off x="683568" y="18864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Century Schoolbook" panose="02040604050505020304" pitchFamily="18" charset="0"/>
              </a:rPr>
              <a:t>Practical</a:t>
            </a:r>
            <a:r>
              <a:rPr lang="fr-FR" dirty="0">
                <a:latin typeface="Century Schoolbook" panose="02040604050505020304" pitchFamily="18" charset="0"/>
              </a:rPr>
              <a:t> use</a:t>
            </a:r>
          </a:p>
          <a:p>
            <a:r>
              <a:rPr lang="fr-FR" sz="2200" i="1" dirty="0">
                <a:latin typeface="Century Schoolbook" panose="02040604050505020304" pitchFamily="18" charset="0"/>
              </a:rPr>
              <a:t>Data file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940019-B4B8-3A49-A384-7384E5877CBC}"/>
              </a:ext>
            </a:extLst>
          </p:cNvPr>
          <p:cNvSpPr/>
          <p:nvPr/>
        </p:nvSpPr>
        <p:spPr>
          <a:xfrm>
            <a:off x="1196111" y="1109930"/>
            <a:ext cx="67517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>
                <a:latin typeface="Century Schoolbook" panose="02040604050505020304" pitchFamily="18" charset="0"/>
              </a:rPr>
              <a:t>So… how </a:t>
            </a:r>
            <a:r>
              <a:rPr lang="fr-FR" sz="2800" b="1" dirty="0" err="1">
                <a:latin typeface="Century Schoolbook" panose="02040604050505020304" pitchFamily="18" charset="0"/>
              </a:rPr>
              <a:t>is</a:t>
            </a:r>
            <a:r>
              <a:rPr lang="fr-FR" sz="2800" b="1" dirty="0">
                <a:latin typeface="Century Schoolbook" panose="02040604050505020304" pitchFamily="18" charset="0"/>
              </a:rPr>
              <a:t> </a:t>
            </a:r>
            <a:r>
              <a:rPr lang="fr-FR" sz="2800" b="1" dirty="0" err="1">
                <a:latin typeface="Century Schoolbook" panose="02040604050505020304" pitchFamily="18" charset="0"/>
              </a:rPr>
              <a:t>it</a:t>
            </a:r>
            <a:r>
              <a:rPr lang="fr-FR" sz="2800" b="1" dirty="0">
                <a:latin typeface="Century Schoolbook" panose="02040604050505020304" pitchFamily="18" charset="0"/>
              </a:rPr>
              <a:t> </a:t>
            </a:r>
            <a:r>
              <a:rPr lang="fr-FR" sz="2800" b="1" dirty="0" err="1">
                <a:latin typeface="Century Schoolbook" panose="02040604050505020304" pitchFamily="18" charset="0"/>
              </a:rPr>
              <a:t>written</a:t>
            </a:r>
            <a:r>
              <a:rPr lang="fr-FR" sz="2800" dirty="0">
                <a:latin typeface="Century Schoolbook" panose="02040604050505020304" pitchFamily="18" charset="0"/>
              </a:rPr>
              <a:t> (format ‘.</a:t>
            </a:r>
            <a:r>
              <a:rPr lang="fr-FR" sz="2800" dirty="0" err="1">
                <a:latin typeface="Century Schoolbook" panose="02040604050505020304" pitchFamily="18" charset="0"/>
              </a:rPr>
              <a:t>cti</a:t>
            </a:r>
            <a:r>
              <a:rPr lang="fr-FR" sz="2800" dirty="0">
                <a:latin typeface="Century Schoolbook" panose="02040604050505020304" pitchFamily="18" charset="0"/>
              </a:rPr>
              <a:t>’) 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913AF6-57CD-554E-866D-F5437CD50B96}"/>
              </a:ext>
            </a:extLst>
          </p:cNvPr>
          <p:cNvSpPr/>
          <p:nvPr/>
        </p:nvSpPr>
        <p:spPr>
          <a:xfrm>
            <a:off x="1211935" y="1633150"/>
            <a:ext cx="64306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latin typeface="Century Schoolbook" panose="02040604050505020304" pitchFamily="18" charset="0"/>
              </a:rPr>
              <a:t>It </a:t>
            </a:r>
            <a:r>
              <a:rPr lang="fr-FR" sz="2400" dirty="0" err="1">
                <a:latin typeface="Century Schoolbook" panose="02040604050505020304" pitchFamily="18" charset="0"/>
              </a:rPr>
              <a:t>is</a:t>
            </a:r>
            <a:r>
              <a:rPr lang="fr-FR" sz="2400" dirty="0">
                <a:latin typeface="Century Schoolbook" panose="02040604050505020304" pitchFamily="18" charset="0"/>
              </a:rPr>
              <a:t> </a:t>
            </a:r>
            <a:r>
              <a:rPr lang="fr-FR" sz="2400" b="1" dirty="0" err="1">
                <a:latin typeface="Century Schoolbook" panose="02040604050505020304" pitchFamily="18" charset="0"/>
              </a:rPr>
              <a:t>composed</a:t>
            </a:r>
            <a:r>
              <a:rPr lang="fr-FR" sz="2400" b="1" dirty="0">
                <a:latin typeface="Century Schoolbook" panose="02040604050505020304" pitchFamily="18" charset="0"/>
              </a:rPr>
              <a:t> of « entries » and « directives » </a:t>
            </a:r>
            <a:r>
              <a:rPr lang="fr-FR" sz="2400" dirty="0" err="1">
                <a:latin typeface="Century Schoolbook" panose="02040604050505020304" pitchFamily="18" charset="0"/>
              </a:rPr>
              <a:t>recognized</a:t>
            </a:r>
            <a:r>
              <a:rPr lang="fr-FR" sz="2400" dirty="0">
                <a:latin typeface="Century Schoolbook" panose="02040604050505020304" pitchFamily="18" charset="0"/>
              </a:rPr>
              <a:t> via keywords.</a:t>
            </a:r>
            <a:endParaRPr lang="en-GB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B86D3A-9B18-FD46-9CF1-A2552E05C72C}"/>
              </a:ext>
            </a:extLst>
          </p:cNvPr>
          <p:cNvSpPr/>
          <p:nvPr/>
        </p:nvSpPr>
        <p:spPr>
          <a:xfrm>
            <a:off x="1484783" y="2436382"/>
            <a:ext cx="61744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entury Schoolbook" panose="02040604050505020304" pitchFamily="18" charset="0"/>
              </a:rPr>
              <a:t>Entries are composed of a series of </a:t>
            </a:r>
            <a:r>
              <a:rPr lang="en-US" b="1" u="sng" dirty="0">
                <a:latin typeface="Century Schoolbook" panose="02040604050505020304" pitchFamily="18" charset="0"/>
              </a:rPr>
              <a:t>fields</a:t>
            </a:r>
            <a:r>
              <a:rPr lang="en-US" b="1" dirty="0">
                <a:latin typeface="Century Schoolbook" panose="02040604050505020304" pitchFamily="18" charset="0"/>
              </a:rPr>
              <a:t> </a:t>
            </a:r>
            <a:r>
              <a:rPr lang="en-US" dirty="0">
                <a:latin typeface="Century Schoolbook" panose="02040604050505020304" pitchFamily="18" charset="0"/>
              </a:rPr>
              <a:t>that can be assigned values.</a:t>
            </a:r>
          </a:p>
          <a:p>
            <a:pPr algn="ctr"/>
            <a:endParaRPr lang="en-US" dirty="0">
              <a:latin typeface="Century Schoolbook" panose="02040604050505020304" pitchFamily="18" charset="0"/>
            </a:endParaRPr>
          </a:p>
          <a:p>
            <a:pPr algn="ctr"/>
            <a:r>
              <a:rPr lang="en-US" dirty="0">
                <a:latin typeface="Century Schoolbook" panose="02040604050505020304" pitchFamily="18" charset="0"/>
              </a:rPr>
              <a:t>For example, ‘name’ or ‘elements’ for a phase </a:t>
            </a:r>
            <a:endParaRPr lang="en-GB" dirty="0">
              <a:latin typeface="Century Schoolbook" panose="02040604050505020304" pitchFamily="18" charset="0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711E7F6-7304-CE41-B9F5-C19B941A8D5C}"/>
              </a:ext>
            </a:extLst>
          </p:cNvPr>
          <p:cNvSpPr txBox="1">
            <a:spLocks/>
          </p:cNvSpPr>
          <p:nvPr/>
        </p:nvSpPr>
        <p:spPr>
          <a:xfrm>
            <a:off x="6633897" y="79186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  <a:lvl1pPr marL="0" algn="r" defTabSz="914400" rtl="0" eaLnBrk="1" latinLnBrk="0" hangingPunct="1">
              <a:defRPr sz="110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4DEC51A-4CCB-4CA0-8C6A-CA71ED4B49D0}" type="slidenum">
              <a:rPr lang="fr-FR" smtClean="0"/>
              <a:pPr/>
              <a:t>87</a:t>
            </a:fld>
            <a:endParaRPr lang="fr-FR"/>
          </a:p>
        </p:txBody>
      </p:sp>
      <p:pic>
        <p:nvPicPr>
          <p:cNvPr id="12" name="Picture 7" descr="gri.png">
            <a:extLst>
              <a:ext uri="{FF2B5EF4-FFF2-40B4-BE49-F238E27FC236}">
                <a16:creationId xmlns:a16="http://schemas.microsoft.com/office/drawing/2014/main" id="{441D8C24-9AC9-474E-BB3A-C5D8046AE67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7373" y="3683110"/>
            <a:ext cx="8189251" cy="25860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30FE345-407B-914C-8AD3-307413F7308F}"/>
              </a:ext>
            </a:extLst>
          </p:cNvPr>
          <p:cNvSpPr/>
          <p:nvPr/>
        </p:nvSpPr>
        <p:spPr>
          <a:xfrm>
            <a:off x="1386910" y="3769767"/>
            <a:ext cx="629046" cy="19850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DD1314-A71E-634A-A89E-F6DC8D726E96}"/>
              </a:ext>
            </a:extLst>
          </p:cNvPr>
          <p:cNvSpPr/>
          <p:nvPr/>
        </p:nvSpPr>
        <p:spPr>
          <a:xfrm>
            <a:off x="1037439" y="5376014"/>
            <a:ext cx="1067495" cy="19087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9485B3-EDC5-A94A-BF3B-3776779F53BD}"/>
              </a:ext>
            </a:extLst>
          </p:cNvPr>
          <p:cNvSpPr/>
          <p:nvPr/>
        </p:nvSpPr>
        <p:spPr>
          <a:xfrm>
            <a:off x="1008960" y="3968233"/>
            <a:ext cx="978517" cy="19850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DCC53D-43AC-5344-A275-4D2EAB113CE7}"/>
              </a:ext>
            </a:extLst>
          </p:cNvPr>
          <p:cNvSpPr/>
          <p:nvPr/>
        </p:nvSpPr>
        <p:spPr>
          <a:xfrm>
            <a:off x="1008960" y="4189942"/>
            <a:ext cx="927707" cy="19087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A80970-D030-F546-8AAB-77206B913D62}"/>
              </a:ext>
            </a:extLst>
          </p:cNvPr>
          <p:cNvSpPr/>
          <p:nvPr/>
        </p:nvSpPr>
        <p:spPr>
          <a:xfrm>
            <a:off x="1037439" y="5581192"/>
            <a:ext cx="978517" cy="19850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D4DEA8-E5A1-5B48-BFD5-C6BE270FE4F5}"/>
              </a:ext>
            </a:extLst>
          </p:cNvPr>
          <p:cNvSpPr/>
          <p:nvPr/>
        </p:nvSpPr>
        <p:spPr>
          <a:xfrm>
            <a:off x="1037439" y="5780764"/>
            <a:ext cx="1486859" cy="19087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F9F61E-31E9-3744-B037-7EE36B745773}"/>
              </a:ext>
            </a:extLst>
          </p:cNvPr>
          <p:cNvSpPr/>
          <p:nvPr/>
        </p:nvSpPr>
        <p:spPr>
          <a:xfrm>
            <a:off x="3084364" y="5774328"/>
            <a:ext cx="1316343" cy="18323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18E4BE-105B-F541-A38A-D1982FFB8F06}"/>
              </a:ext>
            </a:extLst>
          </p:cNvPr>
          <p:cNvSpPr/>
          <p:nvPr/>
        </p:nvSpPr>
        <p:spPr>
          <a:xfrm>
            <a:off x="2588054" y="5982714"/>
            <a:ext cx="1067495" cy="19850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875871A-E762-3B43-9A0D-A30896C2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27809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35D74A-586C-714A-B9D1-D59F44A2D9CE}"/>
              </a:ext>
            </a:extLst>
          </p:cNvPr>
          <p:cNvSpPr/>
          <p:nvPr/>
        </p:nvSpPr>
        <p:spPr>
          <a:xfrm>
            <a:off x="1012167" y="2564904"/>
            <a:ext cx="71196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entury Schoolbook" panose="02040604050505020304" pitchFamily="18" charset="0"/>
              </a:rPr>
              <a:t>5. Equations in the </a:t>
            </a:r>
            <a:r>
              <a:rPr lang="en-US" sz="3600" dirty="0" err="1">
                <a:latin typeface="Century Schoolbook" panose="02040604050505020304" pitchFamily="18" charset="0"/>
              </a:rPr>
              <a:t>cti</a:t>
            </a:r>
            <a:endParaRPr lang="en-US" sz="3600" dirty="0">
              <a:latin typeface="Century Schoolbook" panose="02040604050505020304" pitchFamily="18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FA9011F-F5BA-DE48-AC07-3AE5A7BC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85242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AE66BED-DA25-584D-82B6-4B440F8F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1F4C16-19DF-2748-90CB-AF8D29F4F679}"/>
              </a:ext>
            </a:extLst>
          </p:cNvPr>
          <p:cNvSpPr txBox="1">
            <a:spLocks/>
          </p:cNvSpPr>
          <p:nvPr/>
        </p:nvSpPr>
        <p:spPr>
          <a:xfrm>
            <a:off x="683568" y="18864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Century Schoolbook" panose="02040604050505020304" pitchFamily="18" charset="0"/>
              </a:rPr>
              <a:t>Practical</a:t>
            </a:r>
            <a:r>
              <a:rPr lang="fr-FR" dirty="0">
                <a:latin typeface="Century Schoolbook" panose="02040604050505020304" pitchFamily="18" charset="0"/>
              </a:rPr>
              <a:t> use</a:t>
            </a:r>
          </a:p>
          <a:p>
            <a:r>
              <a:rPr lang="fr-FR" sz="2200" i="1" dirty="0">
                <a:latin typeface="Century Schoolbook" panose="02040604050505020304" pitchFamily="18" charset="0"/>
              </a:rPr>
              <a:t>Data file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2EB290-231F-274D-A641-E0BA3D06D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988840"/>
            <a:ext cx="6337300" cy="5715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096B025D-2C80-F74E-B0FE-EFEFEA532572}"/>
              </a:ext>
            </a:extLst>
          </p:cNvPr>
          <p:cNvSpPr txBox="1"/>
          <p:nvPr/>
        </p:nvSpPr>
        <p:spPr>
          <a:xfrm>
            <a:off x="2802821" y="2740535"/>
            <a:ext cx="2675404" cy="4308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2800" dirty="0">
                <a:latin typeface="Century Schoolbook" panose="02040604050505020304" pitchFamily="18" charset="0"/>
              </a:rPr>
              <a:t> </a:t>
            </a:r>
            <a:r>
              <a:rPr lang="en-GB" sz="2800" dirty="0" err="1">
                <a:latin typeface="Century Schoolbook" panose="02040604050505020304" pitchFamily="18" charset="0"/>
              </a:rPr>
              <a:t>k</a:t>
            </a:r>
            <a:r>
              <a:rPr lang="en-GB" sz="2800" baseline="-25000" dirty="0" err="1">
                <a:latin typeface="Century Schoolbook" panose="02040604050505020304" pitchFamily="18" charset="0"/>
              </a:rPr>
              <a:t>f</a:t>
            </a:r>
            <a:r>
              <a:rPr lang="en-GB" sz="2800" dirty="0">
                <a:latin typeface="Century Schoolbook" panose="02040604050505020304" pitchFamily="18" charset="0"/>
              </a:rPr>
              <a:t> = </a:t>
            </a:r>
            <a:r>
              <a:rPr lang="en-GB" sz="2800" b="1" dirty="0">
                <a:solidFill>
                  <a:schemeClr val="accent5">
                    <a:lumMod val="75000"/>
                  </a:schemeClr>
                </a:solidFill>
                <a:latin typeface="Century Schoolbook" panose="02040604050505020304" pitchFamily="18" charset="0"/>
              </a:rPr>
              <a:t>A </a:t>
            </a:r>
            <a:r>
              <a:rPr lang="en-GB" sz="2800" dirty="0">
                <a:latin typeface="Century Schoolbook" panose="02040604050505020304" pitchFamily="18" charset="0"/>
              </a:rPr>
              <a:t>T</a:t>
            </a:r>
            <a:r>
              <a:rPr lang="en-GB" sz="2800" b="1" baseline="30000" dirty="0">
                <a:solidFill>
                  <a:schemeClr val="accent3">
                    <a:lumMod val="75000"/>
                  </a:schemeClr>
                </a:solidFill>
                <a:latin typeface="Century Schoolbook" panose="02040604050505020304" pitchFamily="18" charset="0"/>
              </a:rPr>
              <a:t>b </a:t>
            </a:r>
            <a:r>
              <a:rPr lang="en-GB" sz="2800" dirty="0">
                <a:latin typeface="Century Schoolbook" panose="02040604050505020304" pitchFamily="18" charset="0"/>
              </a:rPr>
              <a:t>e</a:t>
            </a:r>
            <a:r>
              <a:rPr lang="en-GB" sz="2800" baseline="30000" dirty="0">
                <a:latin typeface="Century Schoolbook" panose="02040604050505020304" pitchFamily="18" charset="0"/>
              </a:rPr>
              <a:t>-</a:t>
            </a:r>
            <a:r>
              <a:rPr lang="en-GB" sz="2800" b="1" baseline="30000" dirty="0">
                <a:solidFill>
                  <a:schemeClr val="accent4">
                    <a:lumMod val="75000"/>
                  </a:schemeClr>
                </a:solidFill>
                <a:latin typeface="Century Schoolbook" panose="02040604050505020304" pitchFamily="18" charset="0"/>
              </a:rPr>
              <a:t>E</a:t>
            </a:r>
            <a:r>
              <a:rPr lang="en-GB" sz="2800" baseline="30000" dirty="0">
                <a:latin typeface="Century Schoolbook" panose="02040604050505020304" pitchFamily="18" charset="0"/>
              </a:rPr>
              <a:t>/RT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AB551B-78FA-8642-A5D7-48EEAAC6579D}"/>
              </a:ext>
            </a:extLst>
          </p:cNvPr>
          <p:cNvSpPr/>
          <p:nvPr/>
        </p:nvSpPr>
        <p:spPr>
          <a:xfrm>
            <a:off x="4735624" y="2197434"/>
            <a:ext cx="1284176" cy="337410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>
                  <a:lumMod val="75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CFFD42-4A7E-D74F-9589-E3FC9DD00CF5}"/>
              </a:ext>
            </a:extLst>
          </p:cNvPr>
          <p:cNvSpPr/>
          <p:nvPr/>
        </p:nvSpPr>
        <p:spPr>
          <a:xfrm>
            <a:off x="6084168" y="2227287"/>
            <a:ext cx="504056" cy="277703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>
                  <a:lumMod val="75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383DCE-0488-A24F-8F24-35971A30862F}"/>
              </a:ext>
            </a:extLst>
          </p:cNvPr>
          <p:cNvSpPr/>
          <p:nvPr/>
        </p:nvSpPr>
        <p:spPr>
          <a:xfrm>
            <a:off x="6641775" y="2197434"/>
            <a:ext cx="719607" cy="27770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>
                  <a:lumMod val="75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762B47-FDA0-3044-BE79-99E5C74956A0}"/>
              </a:ext>
            </a:extLst>
          </p:cNvPr>
          <p:cNvSpPr/>
          <p:nvPr/>
        </p:nvSpPr>
        <p:spPr>
          <a:xfrm>
            <a:off x="1690506" y="1329194"/>
            <a:ext cx="528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Century Schoolbook" panose="02040604050505020304" pitchFamily="18" charset="0"/>
              </a:rPr>
              <a:t>Simple forward constant rates coefficients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D3328BA-8C92-9F4E-9F35-F0E4474D6301}"/>
                  </a:ext>
                </a:extLst>
              </p:cNvPr>
              <p:cNvSpPr txBox="1"/>
              <p:nvPr/>
            </p:nvSpPr>
            <p:spPr>
              <a:xfrm>
                <a:off x="3275856" y="3914987"/>
                <a:ext cx="2092303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D3328BA-8C92-9F4E-9F35-F0E4474D6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3914987"/>
                <a:ext cx="2092303" cy="398955"/>
              </a:xfrm>
              <a:prstGeom prst="rect">
                <a:avLst/>
              </a:prstGeom>
              <a:blipFill>
                <a:blip r:embed="rId3"/>
                <a:stretch>
                  <a:fillRect l="-1205" r="-4217" b="-24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83461799-7EE9-544D-A09F-33C8CC3EA2AC}"/>
              </a:ext>
            </a:extLst>
          </p:cNvPr>
          <p:cNvSpPr/>
          <p:nvPr/>
        </p:nvSpPr>
        <p:spPr>
          <a:xfrm>
            <a:off x="2483768" y="3424041"/>
            <a:ext cx="3235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Century Schoolbook" panose="02040604050505020304" pitchFamily="18" charset="0"/>
              </a:rPr>
              <a:t>If the reaction is irreversible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4B3115-91A4-D84F-B741-FC4F5271CD1D}"/>
              </a:ext>
            </a:extLst>
          </p:cNvPr>
          <p:cNvSpPr/>
          <p:nvPr/>
        </p:nvSpPr>
        <p:spPr>
          <a:xfrm>
            <a:off x="179512" y="4522051"/>
            <a:ext cx="20088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Century Schoolbook" panose="02040604050505020304" pitchFamily="18" charset="0"/>
              </a:rPr>
              <a:t>Net reaction rate</a:t>
            </a:r>
          </a:p>
          <a:p>
            <a:pPr algn="ctr"/>
            <a:r>
              <a:rPr lang="fr-FR" sz="1400" b="1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net_rates_of_progress</a:t>
            </a:r>
            <a:endParaRPr lang="en-GB" sz="14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8D65A7-864B-9A47-BD80-CA4D6F76482E}"/>
              </a:ext>
            </a:extLst>
          </p:cNvPr>
          <p:cNvSpPr/>
          <p:nvPr/>
        </p:nvSpPr>
        <p:spPr>
          <a:xfrm>
            <a:off x="5148064" y="4534085"/>
            <a:ext cx="3321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Century Schoolbook" panose="02040604050505020304" pitchFamily="18" charset="0"/>
              </a:rPr>
              <a:t>Arrhenius forward coefficient</a:t>
            </a:r>
          </a:p>
          <a:p>
            <a:pPr algn="ctr"/>
            <a:r>
              <a:rPr lang="fr-FR" sz="1400" b="1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forward_rate_constants</a:t>
            </a:r>
            <a:r>
              <a:rPr lang="en-GB" sz="14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cxnSp>
        <p:nvCxnSpPr>
          <p:cNvPr id="5" name="Connecteur en arc 4">
            <a:extLst>
              <a:ext uri="{FF2B5EF4-FFF2-40B4-BE49-F238E27FC236}">
                <a16:creationId xmlns:a16="http://schemas.microsoft.com/office/drawing/2014/main" id="{D04C4658-E06F-4D4F-B212-935998775C7C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2188395" y="4313943"/>
            <a:ext cx="1201906" cy="50049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>
            <a:extLst>
              <a:ext uri="{FF2B5EF4-FFF2-40B4-BE49-F238E27FC236}">
                <a16:creationId xmlns:a16="http://schemas.microsoft.com/office/drawing/2014/main" id="{05857043-4CBB-574C-9D7D-3A35FAF800F3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4101358" y="4388865"/>
            <a:ext cx="1046706" cy="437609"/>
          </a:xfrm>
          <a:prstGeom prst="curvedConnector3">
            <a:avLst>
              <a:gd name="adj1" fmla="val 10217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8098EB6-5F17-F64D-B94B-626258C2103B}"/>
              </a:ext>
            </a:extLst>
          </p:cNvPr>
          <p:cNvSpPr/>
          <p:nvPr/>
        </p:nvSpPr>
        <p:spPr>
          <a:xfrm>
            <a:off x="2451434" y="5730800"/>
            <a:ext cx="3026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Century Schoolbook" panose="02040604050505020304" pitchFamily="18" charset="0"/>
              </a:rPr>
              <a:t>R</a:t>
            </a:r>
            <a:r>
              <a:rPr lang="en-GB" baseline="-25000" dirty="0">
                <a:latin typeface="Century Schoolbook" panose="02040604050505020304" pitchFamily="18" charset="0"/>
              </a:rPr>
              <a:t>1</a:t>
            </a:r>
            <a:r>
              <a:rPr lang="en-GB" dirty="0">
                <a:latin typeface="Century Schoolbook" panose="02040604050505020304" pitchFamily="18" charset="0"/>
              </a:rPr>
              <a:t>, R</a:t>
            </a:r>
            <a:r>
              <a:rPr lang="en-GB" baseline="-25000" dirty="0">
                <a:latin typeface="Century Schoolbook" panose="02040604050505020304" pitchFamily="18" charset="0"/>
              </a:rPr>
              <a:t>2</a:t>
            </a:r>
            <a:r>
              <a:rPr lang="en-GB" dirty="0">
                <a:latin typeface="Century Schoolbook" panose="02040604050505020304" pitchFamily="18" charset="0"/>
              </a:rPr>
              <a:t> = reactants 1 and 2</a:t>
            </a:r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0E7BB71E-F3AF-D146-9696-FFD33BAB7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0402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  <a:ln>
            <a:noFill/>
          </a:ln>
        </p:spPr>
        <p:txBody>
          <a:bodyPr/>
          <a:lstStyle/>
          <a:p>
            <a:r>
              <a:rPr lang="fr-FR" i="1" dirty="0" err="1">
                <a:latin typeface="Century Schoolbook" panose="02040604050505020304" pitchFamily="18" charset="0"/>
              </a:rPr>
              <a:t>What</a:t>
            </a:r>
            <a:r>
              <a:rPr lang="fr-FR" i="1" dirty="0">
                <a:latin typeface="Century Schoolbook" panose="02040604050505020304" pitchFamily="18" charset="0"/>
              </a:rPr>
              <a:t> </a:t>
            </a:r>
            <a:r>
              <a:rPr lang="fr-FR" i="1" dirty="0" err="1">
                <a:latin typeface="Century Schoolbook" panose="02040604050505020304" pitchFamily="18" charset="0"/>
              </a:rPr>
              <a:t>can</a:t>
            </a:r>
            <a:r>
              <a:rPr lang="fr-FR" i="1" dirty="0">
                <a:latin typeface="Century Schoolbook" panose="02040604050505020304" pitchFamily="18" charset="0"/>
              </a:rPr>
              <a:t> CANTERA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169" y="2477602"/>
            <a:ext cx="8229600" cy="2060848"/>
          </a:xfrm>
        </p:spPr>
        <p:txBody>
          <a:bodyPr>
            <a:normAutofit/>
          </a:bodyPr>
          <a:lstStyle/>
          <a:p>
            <a:r>
              <a:rPr lang="fr-FR" sz="2400" dirty="0">
                <a:latin typeface="Century Schoolbook" panose="02040604050505020304" pitchFamily="18" charset="0"/>
              </a:rPr>
              <a:t>Data extraction and post </a:t>
            </a:r>
            <a:r>
              <a:rPr lang="fr-FR" sz="2400" dirty="0" err="1">
                <a:latin typeface="Century Schoolbook" panose="02040604050505020304" pitchFamily="18" charset="0"/>
              </a:rPr>
              <a:t>processing</a:t>
            </a:r>
            <a:r>
              <a:rPr lang="fr-FR" sz="2400" dirty="0">
                <a:latin typeface="Century Schoolbook" panose="02040604050505020304" pitchFamily="18" charset="0"/>
              </a:rPr>
              <a:t>:</a:t>
            </a:r>
          </a:p>
          <a:p>
            <a:pPr lvl="1"/>
            <a:r>
              <a:rPr lang="fr-FR" sz="2000" dirty="0" err="1">
                <a:latin typeface="Century Schoolbook" panose="02040604050505020304" pitchFamily="18" charset="0"/>
              </a:rPr>
              <a:t>Temperature</a:t>
            </a:r>
            <a:r>
              <a:rPr lang="fr-FR" sz="2000" dirty="0">
                <a:latin typeface="Century Schoolbook" panose="02040604050505020304" pitchFamily="18" charset="0"/>
              </a:rPr>
              <a:t>, Pressure, Mass Fractions …</a:t>
            </a:r>
          </a:p>
          <a:p>
            <a:pPr lvl="1"/>
            <a:r>
              <a:rPr lang="fr-FR" sz="2000" dirty="0">
                <a:latin typeface="Century Schoolbook" panose="02040604050505020304" pitchFamily="18" charset="0"/>
              </a:rPr>
              <a:t>Path Flow </a:t>
            </a:r>
            <a:r>
              <a:rPr lang="fr-FR" sz="2000" dirty="0" err="1">
                <a:latin typeface="Century Schoolbook" panose="02040604050505020304" pitchFamily="18" charset="0"/>
              </a:rPr>
              <a:t>analysis</a:t>
            </a:r>
            <a:r>
              <a:rPr lang="fr-FR" sz="2000" dirty="0">
                <a:latin typeface="Century Schoolbook" panose="02040604050505020304" pitchFamily="18" charset="0"/>
              </a:rPr>
              <a:t>, </a:t>
            </a:r>
            <a:r>
              <a:rPr lang="fr-FR" sz="2000" dirty="0" err="1">
                <a:latin typeface="Century Schoolbook" panose="02040604050505020304" pitchFamily="18" charset="0"/>
              </a:rPr>
              <a:t>sensitivity</a:t>
            </a:r>
            <a:r>
              <a:rPr lang="fr-FR" sz="2000" dirty="0">
                <a:latin typeface="Century Schoolbook" panose="02040604050505020304" pitchFamily="18" charset="0"/>
              </a:rPr>
              <a:t> </a:t>
            </a:r>
            <a:r>
              <a:rPr lang="fr-FR" sz="2000" dirty="0" err="1">
                <a:latin typeface="Century Schoolbook" panose="02040604050505020304" pitchFamily="18" charset="0"/>
              </a:rPr>
              <a:t>analysis</a:t>
            </a:r>
            <a:endParaRPr lang="fr-FR" sz="2000" dirty="0">
              <a:latin typeface="Century Schoolbook" panose="02040604050505020304" pitchFamily="18" charset="0"/>
            </a:endParaRPr>
          </a:p>
          <a:p>
            <a:r>
              <a:rPr lang="fr-FR" sz="2400" dirty="0" err="1">
                <a:latin typeface="Century Schoolbook" panose="02040604050505020304" pitchFamily="18" charset="0"/>
              </a:rPr>
              <a:t>Add</a:t>
            </a:r>
            <a:r>
              <a:rPr lang="fr-FR" sz="2400" dirty="0">
                <a:latin typeface="Century Schoolbook" panose="02040604050505020304" pitchFamily="18" charset="0"/>
              </a:rPr>
              <a:t> surface </a:t>
            </a:r>
            <a:r>
              <a:rPr lang="fr-FR" sz="2400" dirty="0" err="1">
                <a:latin typeface="Century Schoolbook" panose="02040604050505020304" pitchFamily="18" charset="0"/>
              </a:rPr>
              <a:t>chemistry</a:t>
            </a:r>
            <a:r>
              <a:rPr lang="fr-FR" sz="2400" dirty="0">
                <a:latin typeface="Century Schoolbook" panose="02040604050505020304" pitchFamily="18" charset="0"/>
              </a:rPr>
              <a:t> and </a:t>
            </a:r>
            <a:r>
              <a:rPr lang="fr-FR" sz="2400" dirty="0" err="1">
                <a:latin typeface="Century Schoolbook" panose="02040604050505020304" pitchFamily="18" charset="0"/>
              </a:rPr>
              <a:t>heat</a:t>
            </a:r>
            <a:r>
              <a:rPr lang="fr-FR" sz="2400" dirty="0">
                <a:latin typeface="Century Schoolbook" panose="02040604050505020304" pitchFamily="18" charset="0"/>
              </a:rPr>
              <a:t> </a:t>
            </a:r>
            <a:r>
              <a:rPr lang="fr-FR" sz="2400" dirty="0" err="1">
                <a:latin typeface="Century Schoolbook" panose="02040604050505020304" pitchFamily="18" charset="0"/>
              </a:rPr>
              <a:t>losses</a:t>
            </a:r>
            <a:r>
              <a:rPr lang="fr-FR" sz="2400" dirty="0">
                <a:latin typeface="Century Schoolbook" panose="02040604050505020304" pitchFamily="18" charset="0"/>
              </a:rPr>
              <a:t> …</a:t>
            </a:r>
            <a:endParaRPr lang="en-US" sz="2400" dirty="0">
              <a:latin typeface="Century Schoolbook" panose="02040604050505020304" pitchFamily="18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F82545D-F350-494D-9D42-18A00A5411A8}"/>
              </a:ext>
            </a:extLst>
          </p:cNvPr>
          <p:cNvSpPr txBox="1">
            <a:spLocks/>
          </p:cNvSpPr>
          <p:nvPr/>
        </p:nvSpPr>
        <p:spPr>
          <a:xfrm>
            <a:off x="1691680" y="1460362"/>
            <a:ext cx="5976664" cy="74450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16531" indent="-316531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SzPct val="75000"/>
              <a:buFont typeface="Wingdings" charset="2"/>
              <a:buChar char="u"/>
              <a:defRPr sz="258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63776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Wingdings" charset="2"/>
              <a:buChar char="§"/>
              <a:defRPr sz="1846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5103" indent="-211021" algn="l" defTabSz="422041" rtl="0" eaLnBrk="1" latinLnBrk="0" hangingPunct="1">
              <a:spcBef>
                <a:spcPct val="20000"/>
              </a:spcBef>
              <a:buClr>
                <a:schemeClr val="accent1">
                  <a:lumMod val="75000"/>
                </a:schemeClr>
              </a:buClr>
              <a:buFont typeface="Arial"/>
              <a:buChar char="•"/>
              <a:defRPr sz="1846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77145" indent="-211021" algn="l" defTabSz="422041" rtl="0" eaLnBrk="1" latinLnBrk="0" hangingPunct="1">
              <a:spcBef>
                <a:spcPct val="20000"/>
              </a:spcBef>
              <a:buFont typeface="Arial"/>
              <a:buChar char="–"/>
              <a:defRPr sz="1292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99186" indent="-211021" algn="l" defTabSz="422041" rtl="0" eaLnBrk="1" latinLnBrk="0" hangingPunct="1">
              <a:spcBef>
                <a:spcPct val="20000"/>
              </a:spcBef>
              <a:buFont typeface="Arial"/>
              <a:buChar char="»"/>
              <a:defRPr sz="1292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21227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69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5310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87351" indent="-211021" algn="l" defTabSz="422041" rtl="0" eaLnBrk="1" latinLnBrk="0" hangingPunct="1">
              <a:spcBef>
                <a:spcPct val="20000"/>
              </a:spcBef>
              <a:buFont typeface="Arial"/>
              <a:buChar char="•"/>
              <a:defRPr sz="18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rgbClr val="00B050"/>
                </a:solidFill>
                <a:latin typeface="Century Schoolbook" panose="02040604050505020304" pitchFamily="18" charset="0"/>
              </a:rPr>
              <a:t>… but also in terms of analysis !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B80EF5F0-148B-5940-AD56-DC56CF4AD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998" y="4149080"/>
            <a:ext cx="2736304" cy="205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5C9EF4-8392-7E4B-B1B1-7F8EE598C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466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AE66BED-DA25-584D-82B6-4B440F8F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1F4C16-19DF-2748-90CB-AF8D29F4F679}"/>
              </a:ext>
            </a:extLst>
          </p:cNvPr>
          <p:cNvSpPr txBox="1">
            <a:spLocks/>
          </p:cNvSpPr>
          <p:nvPr/>
        </p:nvSpPr>
        <p:spPr>
          <a:xfrm>
            <a:off x="683568" y="18864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Century Schoolbook" panose="02040604050505020304" pitchFamily="18" charset="0"/>
              </a:rPr>
              <a:t>Practical</a:t>
            </a:r>
            <a:r>
              <a:rPr lang="fr-FR" dirty="0">
                <a:latin typeface="Century Schoolbook" panose="02040604050505020304" pitchFamily="18" charset="0"/>
              </a:rPr>
              <a:t> use</a:t>
            </a:r>
          </a:p>
          <a:p>
            <a:r>
              <a:rPr lang="fr-FR" sz="2200" i="1" dirty="0">
                <a:latin typeface="Century Schoolbook" panose="02040604050505020304" pitchFamily="18" charset="0"/>
              </a:rPr>
              <a:t>Data file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2EB290-231F-274D-A641-E0BA3D06D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40" y="1732447"/>
            <a:ext cx="6337300" cy="5715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096B025D-2C80-F74E-B0FE-EFEFEA532572}"/>
              </a:ext>
            </a:extLst>
          </p:cNvPr>
          <p:cNvSpPr txBox="1"/>
          <p:nvPr/>
        </p:nvSpPr>
        <p:spPr>
          <a:xfrm>
            <a:off x="2748453" y="2484142"/>
            <a:ext cx="2675404" cy="4308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2800" dirty="0">
                <a:latin typeface="Century Schoolbook" panose="02040604050505020304" pitchFamily="18" charset="0"/>
              </a:rPr>
              <a:t> </a:t>
            </a:r>
            <a:r>
              <a:rPr lang="en-GB" sz="2800" dirty="0" err="1">
                <a:latin typeface="Century Schoolbook" panose="02040604050505020304" pitchFamily="18" charset="0"/>
              </a:rPr>
              <a:t>k</a:t>
            </a:r>
            <a:r>
              <a:rPr lang="en-GB" sz="2800" baseline="-25000" dirty="0" err="1">
                <a:latin typeface="Century Schoolbook" panose="02040604050505020304" pitchFamily="18" charset="0"/>
              </a:rPr>
              <a:t>f</a:t>
            </a:r>
            <a:r>
              <a:rPr lang="en-GB" sz="2800" dirty="0">
                <a:latin typeface="Century Schoolbook" panose="02040604050505020304" pitchFamily="18" charset="0"/>
              </a:rPr>
              <a:t> = </a:t>
            </a:r>
            <a:r>
              <a:rPr lang="en-GB" sz="2800" b="1" dirty="0">
                <a:solidFill>
                  <a:schemeClr val="accent5">
                    <a:lumMod val="75000"/>
                  </a:schemeClr>
                </a:solidFill>
                <a:latin typeface="Century Schoolbook" panose="02040604050505020304" pitchFamily="18" charset="0"/>
              </a:rPr>
              <a:t>A </a:t>
            </a:r>
            <a:r>
              <a:rPr lang="en-GB" sz="2800" dirty="0">
                <a:latin typeface="Century Schoolbook" panose="02040604050505020304" pitchFamily="18" charset="0"/>
              </a:rPr>
              <a:t>T</a:t>
            </a:r>
            <a:r>
              <a:rPr lang="en-GB" sz="2800" b="1" baseline="30000" dirty="0">
                <a:solidFill>
                  <a:schemeClr val="accent3">
                    <a:lumMod val="75000"/>
                  </a:schemeClr>
                </a:solidFill>
                <a:latin typeface="Century Schoolbook" panose="02040604050505020304" pitchFamily="18" charset="0"/>
              </a:rPr>
              <a:t>b </a:t>
            </a:r>
            <a:r>
              <a:rPr lang="en-GB" sz="2800" dirty="0">
                <a:latin typeface="Century Schoolbook" panose="02040604050505020304" pitchFamily="18" charset="0"/>
              </a:rPr>
              <a:t>e</a:t>
            </a:r>
            <a:r>
              <a:rPr lang="en-GB" sz="2800" baseline="30000" dirty="0">
                <a:latin typeface="Century Schoolbook" panose="02040604050505020304" pitchFamily="18" charset="0"/>
              </a:rPr>
              <a:t>-</a:t>
            </a:r>
            <a:r>
              <a:rPr lang="en-GB" sz="2800" b="1" baseline="30000" dirty="0">
                <a:solidFill>
                  <a:schemeClr val="accent4">
                    <a:lumMod val="75000"/>
                  </a:schemeClr>
                </a:solidFill>
                <a:latin typeface="Century Schoolbook" panose="02040604050505020304" pitchFamily="18" charset="0"/>
              </a:rPr>
              <a:t>E</a:t>
            </a:r>
            <a:r>
              <a:rPr lang="en-GB" sz="2800" baseline="30000" dirty="0">
                <a:latin typeface="Century Schoolbook" panose="02040604050505020304" pitchFamily="18" charset="0"/>
              </a:rPr>
              <a:t>/RT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AB551B-78FA-8642-A5D7-48EEAAC6579D}"/>
              </a:ext>
            </a:extLst>
          </p:cNvPr>
          <p:cNvSpPr/>
          <p:nvPr/>
        </p:nvSpPr>
        <p:spPr>
          <a:xfrm>
            <a:off x="4681256" y="1941041"/>
            <a:ext cx="1284176" cy="337410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>
                  <a:lumMod val="75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CFFD42-4A7E-D74F-9589-E3FC9DD00CF5}"/>
              </a:ext>
            </a:extLst>
          </p:cNvPr>
          <p:cNvSpPr/>
          <p:nvPr/>
        </p:nvSpPr>
        <p:spPr>
          <a:xfrm>
            <a:off x="6029800" y="1970894"/>
            <a:ext cx="504056" cy="277703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>
                  <a:lumMod val="75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383DCE-0488-A24F-8F24-35971A30862F}"/>
              </a:ext>
            </a:extLst>
          </p:cNvPr>
          <p:cNvSpPr/>
          <p:nvPr/>
        </p:nvSpPr>
        <p:spPr>
          <a:xfrm>
            <a:off x="6587407" y="1941041"/>
            <a:ext cx="719607" cy="277704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>
                  <a:lumMod val="75000"/>
                </a:schemeClr>
              </a:solidFill>
              <a:latin typeface="Century Schoolbook" panose="020406040505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762B47-FDA0-3044-BE79-99E5C74956A0}"/>
              </a:ext>
            </a:extLst>
          </p:cNvPr>
          <p:cNvSpPr/>
          <p:nvPr/>
        </p:nvSpPr>
        <p:spPr>
          <a:xfrm>
            <a:off x="1690506" y="1151794"/>
            <a:ext cx="528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Century Schoolbook" panose="02040604050505020304" pitchFamily="18" charset="0"/>
              </a:rPr>
              <a:t>Simple forward constant rates coefficients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AAB9F3-59A1-744E-AC28-C1266763631A}"/>
              </a:ext>
            </a:extLst>
          </p:cNvPr>
          <p:cNvSpPr/>
          <p:nvPr/>
        </p:nvSpPr>
        <p:spPr>
          <a:xfrm>
            <a:off x="2748453" y="3109073"/>
            <a:ext cx="3060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Century Schoolbook" panose="02040604050505020304" pitchFamily="18" charset="0"/>
              </a:rPr>
              <a:t>If the reaction is reversible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908B031-B051-CE48-A0A1-DB9A3ED31F77}"/>
                  </a:ext>
                </a:extLst>
              </p:cNvPr>
              <p:cNvSpPr txBox="1"/>
              <p:nvPr/>
            </p:nvSpPr>
            <p:spPr>
              <a:xfrm>
                <a:off x="2259529" y="3571878"/>
                <a:ext cx="3914854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][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1908B031-B051-CE48-A0A1-DB9A3ED31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529" y="3571878"/>
                <a:ext cx="3914854" cy="398955"/>
              </a:xfrm>
              <a:prstGeom prst="rect">
                <a:avLst/>
              </a:prstGeom>
              <a:blipFill>
                <a:blip r:embed="rId3"/>
                <a:stretch>
                  <a:fillRect r="-971" b="-24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7518528F-B974-4E40-96E2-9453BA6712F0}"/>
              </a:ext>
            </a:extLst>
          </p:cNvPr>
          <p:cNvSpPr/>
          <p:nvPr/>
        </p:nvSpPr>
        <p:spPr>
          <a:xfrm>
            <a:off x="3955630" y="4699409"/>
            <a:ext cx="66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Century Schoolbook" panose="02040604050505020304" pitchFamily="18" charset="0"/>
              </a:rPr>
              <a:t>with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07D30E5-4527-EB4F-894A-35F24B2777BC}"/>
                  </a:ext>
                </a:extLst>
              </p:cNvPr>
              <p:cNvSpPr/>
              <p:nvPr/>
            </p:nvSpPr>
            <p:spPr>
              <a:xfrm>
                <a:off x="2110612" y="5432911"/>
                <a:ext cx="1384418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07D30E5-4527-EB4F-894A-35F24B277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612" y="5432911"/>
                <a:ext cx="1384418" cy="391582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28170C3-AF4E-B54B-9634-AF76701CBFE8}"/>
                  </a:ext>
                </a:extLst>
              </p:cNvPr>
              <p:cNvSpPr/>
              <p:nvPr/>
            </p:nvSpPr>
            <p:spPr>
              <a:xfrm>
                <a:off x="4140523" y="5412318"/>
                <a:ext cx="25373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 /[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][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28170C3-AF4E-B54B-9634-AF76701CBF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523" y="5412318"/>
                <a:ext cx="2537361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ED2B8AE5-EDCF-7643-8760-1148DDB155EA}"/>
              </a:ext>
            </a:extLst>
          </p:cNvPr>
          <p:cNvSpPr/>
          <p:nvPr/>
        </p:nvSpPr>
        <p:spPr>
          <a:xfrm>
            <a:off x="3570870" y="5424154"/>
            <a:ext cx="58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Century Schoolbook" panose="02040604050505020304" pitchFamily="18" charset="0"/>
              </a:rPr>
              <a:t>and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022515-66D1-F142-896E-D387F371D6BA}"/>
              </a:ext>
            </a:extLst>
          </p:cNvPr>
          <p:cNvSpPr/>
          <p:nvPr/>
        </p:nvSpPr>
        <p:spPr>
          <a:xfrm>
            <a:off x="1466823" y="5905756"/>
            <a:ext cx="6210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Century Schoolbook" panose="02040604050505020304" pitchFamily="18" charset="0"/>
              </a:rPr>
              <a:t>R</a:t>
            </a:r>
            <a:r>
              <a:rPr lang="en-GB" baseline="-25000" dirty="0">
                <a:latin typeface="Century Schoolbook" panose="02040604050505020304" pitchFamily="18" charset="0"/>
              </a:rPr>
              <a:t>1</a:t>
            </a:r>
            <a:r>
              <a:rPr lang="en-GB" dirty="0">
                <a:latin typeface="Century Schoolbook" panose="02040604050505020304" pitchFamily="18" charset="0"/>
              </a:rPr>
              <a:t>, R</a:t>
            </a:r>
            <a:r>
              <a:rPr lang="en-GB" baseline="-25000" dirty="0">
                <a:latin typeface="Century Schoolbook" panose="02040604050505020304" pitchFamily="18" charset="0"/>
              </a:rPr>
              <a:t>2</a:t>
            </a:r>
            <a:r>
              <a:rPr lang="en-GB" dirty="0">
                <a:latin typeface="Century Schoolbook" panose="02040604050505020304" pitchFamily="18" charset="0"/>
              </a:rPr>
              <a:t> = reactants 1 and 2 and P</a:t>
            </a:r>
            <a:r>
              <a:rPr lang="en-GB" baseline="-25000" dirty="0">
                <a:latin typeface="Century Schoolbook" panose="02040604050505020304" pitchFamily="18" charset="0"/>
              </a:rPr>
              <a:t>1</a:t>
            </a:r>
            <a:r>
              <a:rPr lang="en-GB" dirty="0">
                <a:latin typeface="Century Schoolbook" panose="02040604050505020304" pitchFamily="18" charset="0"/>
              </a:rPr>
              <a:t>, P</a:t>
            </a:r>
            <a:r>
              <a:rPr lang="en-GB" baseline="-25000" dirty="0">
                <a:latin typeface="Century Schoolbook" panose="02040604050505020304" pitchFamily="18" charset="0"/>
              </a:rPr>
              <a:t>2</a:t>
            </a:r>
            <a:r>
              <a:rPr lang="en-GB" dirty="0">
                <a:latin typeface="Century Schoolbook" panose="02040604050505020304" pitchFamily="18" charset="0"/>
              </a:rPr>
              <a:t> = products 1 and 2 </a:t>
            </a:r>
          </a:p>
        </p:txBody>
      </p:sp>
      <p:cxnSp>
        <p:nvCxnSpPr>
          <p:cNvPr id="28" name="Connecteur en arc 27">
            <a:extLst>
              <a:ext uri="{FF2B5EF4-FFF2-40B4-BE49-F238E27FC236}">
                <a16:creationId xmlns:a16="http://schemas.microsoft.com/office/drawing/2014/main" id="{691FB59E-84A5-2144-A7B8-5662B7371E73}"/>
              </a:ext>
            </a:extLst>
          </p:cNvPr>
          <p:cNvCxnSpPr>
            <a:cxnSpLocks/>
            <a:stCxn id="29" idx="2"/>
            <a:endCxn id="19" idx="1"/>
          </p:cNvCxnSpPr>
          <p:nvPr/>
        </p:nvCxnSpPr>
        <p:spPr>
          <a:xfrm rot="16200000" flipH="1">
            <a:off x="1750202" y="5268291"/>
            <a:ext cx="441307" cy="27951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A362BD8-757B-C244-85D1-1DB0D6B9E2E2}"/>
              </a:ext>
            </a:extLst>
          </p:cNvPr>
          <p:cNvSpPr/>
          <p:nvPr/>
        </p:nvSpPr>
        <p:spPr>
          <a:xfrm>
            <a:off x="70040" y="4818063"/>
            <a:ext cx="3522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Century Schoolbook" panose="02040604050505020304" pitchFamily="18" charset="0"/>
              </a:rPr>
              <a:t>Arrhenius backward coefficient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8DE0857-B6DE-3243-BF97-7201080CC7D0}"/>
              </a:ext>
            </a:extLst>
          </p:cNvPr>
          <p:cNvSpPr/>
          <p:nvPr/>
        </p:nvSpPr>
        <p:spPr>
          <a:xfrm>
            <a:off x="6096371" y="4786911"/>
            <a:ext cx="25731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Century Schoolbook" panose="02040604050505020304" pitchFamily="18" charset="0"/>
              </a:rPr>
              <a:t>Equilibrium constants</a:t>
            </a:r>
          </a:p>
          <a:p>
            <a:pPr algn="ctr"/>
            <a:r>
              <a:rPr lang="fr-FR" sz="1400" b="1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equilibrium_constants</a:t>
            </a:r>
            <a:r>
              <a:rPr lang="en-GB" sz="14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cxnSp>
        <p:nvCxnSpPr>
          <p:cNvPr id="35" name="Connecteur en arc 34">
            <a:extLst>
              <a:ext uri="{FF2B5EF4-FFF2-40B4-BE49-F238E27FC236}">
                <a16:creationId xmlns:a16="http://schemas.microsoft.com/office/drawing/2014/main" id="{049AFC50-AE6B-8740-84A4-0135E83C4F41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 flipV="1">
            <a:off x="4514413" y="5079298"/>
            <a:ext cx="1581959" cy="404657"/>
          </a:xfrm>
          <a:prstGeom prst="curvedConnector3">
            <a:avLst>
              <a:gd name="adj1" fmla="val 9977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45AF8EB-9694-774D-B877-756DC4647F43}"/>
              </a:ext>
            </a:extLst>
          </p:cNvPr>
          <p:cNvSpPr/>
          <p:nvPr/>
        </p:nvSpPr>
        <p:spPr>
          <a:xfrm>
            <a:off x="2932780" y="3530353"/>
            <a:ext cx="1440836" cy="48212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523BB1-3BC3-5142-A80C-1946C8371902}"/>
              </a:ext>
            </a:extLst>
          </p:cNvPr>
          <p:cNvSpPr/>
          <p:nvPr/>
        </p:nvSpPr>
        <p:spPr>
          <a:xfrm>
            <a:off x="401317" y="4079217"/>
            <a:ext cx="25314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Century Schoolbook" panose="02040604050505020304" pitchFamily="18" charset="0"/>
              </a:rPr>
              <a:t>Forward reaction rate</a:t>
            </a:r>
          </a:p>
          <a:p>
            <a:pPr algn="ctr"/>
            <a:r>
              <a:rPr lang="fr-FR" sz="1400" b="1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forward_rates_of_progress</a:t>
            </a:r>
            <a:endParaRPr lang="en-GB" sz="14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40" name="Connecteur en arc 39">
            <a:extLst>
              <a:ext uri="{FF2B5EF4-FFF2-40B4-BE49-F238E27FC236}">
                <a16:creationId xmlns:a16="http://schemas.microsoft.com/office/drawing/2014/main" id="{EFBAE0BA-DBF6-D747-891E-D143F1A1B396}"/>
              </a:ext>
            </a:extLst>
          </p:cNvPr>
          <p:cNvCxnSpPr>
            <a:cxnSpLocks/>
            <a:stCxn id="39" idx="3"/>
            <a:endCxn id="38" idx="2"/>
          </p:cNvCxnSpPr>
          <p:nvPr/>
        </p:nvCxnSpPr>
        <p:spPr>
          <a:xfrm flipV="1">
            <a:off x="2932780" y="4012475"/>
            <a:ext cx="720418" cy="359130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294C377-3E5D-5E44-B74A-562788D1DCB2}"/>
              </a:ext>
            </a:extLst>
          </p:cNvPr>
          <p:cNvSpPr/>
          <p:nvPr/>
        </p:nvSpPr>
        <p:spPr>
          <a:xfrm>
            <a:off x="4671543" y="3542241"/>
            <a:ext cx="1440836" cy="48212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957F460-BA0A-E244-8DCC-1DA57F2155DC}"/>
              </a:ext>
            </a:extLst>
          </p:cNvPr>
          <p:cNvSpPr/>
          <p:nvPr/>
        </p:nvSpPr>
        <p:spPr>
          <a:xfrm>
            <a:off x="6041283" y="4093443"/>
            <a:ext cx="25314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Century Schoolbook" panose="02040604050505020304" pitchFamily="18" charset="0"/>
              </a:rPr>
              <a:t>Forward reaction rate</a:t>
            </a:r>
          </a:p>
          <a:p>
            <a:pPr algn="ctr"/>
            <a:r>
              <a:rPr lang="fr-FR" sz="1400" b="1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reverse_rates_of_progress</a:t>
            </a:r>
            <a:endParaRPr lang="en-GB" sz="1400" b="1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45" name="Connecteur en arc 44">
            <a:extLst>
              <a:ext uri="{FF2B5EF4-FFF2-40B4-BE49-F238E27FC236}">
                <a16:creationId xmlns:a16="http://schemas.microsoft.com/office/drawing/2014/main" id="{C267555D-D98C-8147-AD44-13EAAAB62193}"/>
              </a:ext>
            </a:extLst>
          </p:cNvPr>
          <p:cNvCxnSpPr>
            <a:cxnSpLocks/>
            <a:stCxn id="44" idx="1"/>
            <a:endCxn id="43" idx="2"/>
          </p:cNvCxnSpPr>
          <p:nvPr/>
        </p:nvCxnSpPr>
        <p:spPr>
          <a:xfrm rot="10800000">
            <a:off x="5391961" y="4024363"/>
            <a:ext cx="649322" cy="36146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du numéro de diapositive 48">
            <a:extLst>
              <a:ext uri="{FF2B5EF4-FFF2-40B4-BE49-F238E27FC236}">
                <a16:creationId xmlns:a16="http://schemas.microsoft.com/office/drawing/2014/main" id="{8CAEDF0F-2EA7-0448-82B7-4E55A8D4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85739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AE66BED-DA25-584D-82B6-4B440F8F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Jonathan WIRTZ, Théo OGIER - PhD CERFACS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1F4C16-19DF-2748-90CB-AF8D29F4F679}"/>
              </a:ext>
            </a:extLst>
          </p:cNvPr>
          <p:cNvSpPr txBox="1">
            <a:spLocks/>
          </p:cNvSpPr>
          <p:nvPr/>
        </p:nvSpPr>
        <p:spPr>
          <a:xfrm>
            <a:off x="683568" y="18864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Century Schoolbook" panose="02040604050505020304" pitchFamily="18" charset="0"/>
              </a:rPr>
              <a:t>Practical</a:t>
            </a:r>
            <a:r>
              <a:rPr lang="fr-FR" dirty="0">
                <a:latin typeface="Century Schoolbook" panose="02040604050505020304" pitchFamily="18" charset="0"/>
              </a:rPr>
              <a:t> use</a:t>
            </a:r>
          </a:p>
          <a:p>
            <a:r>
              <a:rPr lang="fr-FR" sz="2200" i="1" dirty="0">
                <a:latin typeface="Century Schoolbook" panose="02040604050505020304" pitchFamily="18" charset="0"/>
              </a:rPr>
              <a:t>Data file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B18DBD7-D381-7B4C-A4DB-1DABD6271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" y="1340768"/>
            <a:ext cx="8242300" cy="8509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3567937-D12C-BC4B-86C7-1411E3FB1471}"/>
                  </a:ext>
                </a:extLst>
              </p:cNvPr>
              <p:cNvSpPr txBox="1"/>
              <p:nvPr/>
            </p:nvSpPr>
            <p:spPr>
              <a:xfrm>
                <a:off x="2339433" y="2591963"/>
                <a:ext cx="4465133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]−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][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3567937-D12C-BC4B-86C7-1411E3FB1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433" y="2591963"/>
                <a:ext cx="4465133" cy="398955"/>
              </a:xfrm>
              <a:prstGeom prst="rect">
                <a:avLst/>
              </a:prstGeom>
              <a:blipFill>
                <a:blip r:embed="rId3"/>
                <a:stretch>
                  <a:fillRect l="-283" r="-1700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3BC10DA5-9671-EC47-9A98-3C50BD30708E}"/>
              </a:ext>
            </a:extLst>
          </p:cNvPr>
          <p:cNvSpPr/>
          <p:nvPr/>
        </p:nvSpPr>
        <p:spPr>
          <a:xfrm>
            <a:off x="1914613" y="3919435"/>
            <a:ext cx="66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Century Schoolbook" panose="02040604050505020304" pitchFamily="18" charset="0"/>
              </a:rPr>
              <a:t>with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E725314C-7A1A-4144-97DA-2C6ADB26F02A}"/>
                  </a:ext>
                </a:extLst>
              </p:cNvPr>
              <p:cNvSpPr txBox="1"/>
              <p:nvPr/>
            </p:nvSpPr>
            <p:spPr>
              <a:xfrm>
                <a:off x="2958392" y="3684435"/>
                <a:ext cx="1596591" cy="83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E725314C-7A1A-4144-97DA-2C6ADB26F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392" y="3684435"/>
                <a:ext cx="1596591" cy="839332"/>
              </a:xfrm>
              <a:prstGeom prst="rect">
                <a:avLst/>
              </a:prstGeom>
              <a:blipFill>
                <a:blip r:embed="rId4"/>
                <a:stretch>
                  <a:fillRect l="-10236" t="-102985" r="-1575" b="-1537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D2A0A0E-CED8-BC40-AEF3-5BB187952AF8}"/>
                  </a:ext>
                </a:extLst>
              </p:cNvPr>
              <p:cNvSpPr/>
              <p:nvPr/>
            </p:nvSpPr>
            <p:spPr>
              <a:xfrm>
                <a:off x="4867945" y="3919435"/>
                <a:ext cx="3873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dirty="0">
                    <a:latin typeface="Century Schoolbook" panose="02040604050505020304" pitchFamily="18" charset="0"/>
                  </a:rPr>
                  <a:t>(by default, if not specified,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dirty="0">
                    <a:latin typeface="Century Schoolbook" panose="020406040505050203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D2A0A0E-CED8-BC40-AEF3-5BB187952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945" y="3919435"/>
                <a:ext cx="3873241" cy="369332"/>
              </a:xfrm>
              <a:prstGeom prst="rect">
                <a:avLst/>
              </a:prstGeom>
              <a:blipFill>
                <a:blip r:embed="rId5"/>
                <a:stretch>
                  <a:fillRect l="-654" t="-6667" r="-654"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eur en arc 9">
            <a:extLst>
              <a:ext uri="{FF2B5EF4-FFF2-40B4-BE49-F238E27FC236}">
                <a16:creationId xmlns:a16="http://schemas.microsoft.com/office/drawing/2014/main" id="{0BD86E4F-4603-CB4D-92F1-2E9240AC2108}"/>
              </a:ext>
            </a:extLst>
          </p:cNvPr>
          <p:cNvCxnSpPr>
            <a:cxnSpLocks/>
          </p:cNvCxnSpPr>
          <p:nvPr/>
        </p:nvCxnSpPr>
        <p:spPr>
          <a:xfrm rot="10800000">
            <a:off x="4149046" y="4462035"/>
            <a:ext cx="649322" cy="36146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0F0866F-8B63-7741-AB04-581E04040100}"/>
              </a:ext>
            </a:extLst>
          </p:cNvPr>
          <p:cNvSpPr/>
          <p:nvPr/>
        </p:nvSpPr>
        <p:spPr>
          <a:xfrm>
            <a:off x="4894957" y="4611938"/>
            <a:ext cx="1354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err="1">
                <a:latin typeface="Century Schoolbook" panose="02040604050505020304" pitchFamily="18" charset="0"/>
              </a:rPr>
              <a:t>efficiencies</a:t>
            </a:r>
            <a:endParaRPr lang="en-GB" dirty="0">
              <a:latin typeface="Century Schoolbook" panose="02040604050505020304" pitchFamily="18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EDFE5A5-1CA6-3148-AC0C-D1C7BD1F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97630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AE66BED-DA25-584D-82B6-4B440F8F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Jonathan WIRTZ, Théo OGIER - PhD CERFACS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1F4C16-19DF-2748-90CB-AF8D29F4F679}"/>
              </a:ext>
            </a:extLst>
          </p:cNvPr>
          <p:cNvSpPr txBox="1">
            <a:spLocks/>
          </p:cNvSpPr>
          <p:nvPr/>
        </p:nvSpPr>
        <p:spPr>
          <a:xfrm>
            <a:off x="683568" y="18864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Century Schoolbook" panose="02040604050505020304" pitchFamily="18" charset="0"/>
              </a:rPr>
              <a:t>Practical</a:t>
            </a:r>
            <a:r>
              <a:rPr lang="fr-FR" dirty="0">
                <a:latin typeface="Century Schoolbook" panose="02040604050505020304" pitchFamily="18" charset="0"/>
              </a:rPr>
              <a:t> use</a:t>
            </a:r>
          </a:p>
          <a:p>
            <a:r>
              <a:rPr lang="fr-FR" sz="2200" i="1" dirty="0">
                <a:latin typeface="Century Schoolbook" panose="02040604050505020304" pitchFamily="18" charset="0"/>
              </a:rPr>
              <a:t>Data file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199017-2826-C544-8DB5-C0497E9F1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115685"/>
            <a:ext cx="8813800" cy="13335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3EB0794-B21B-BB40-806C-6D06C5BAC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7" y="3992390"/>
            <a:ext cx="3263900" cy="10541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0967C4B-BCD7-E344-83C0-52939F4D5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0" y="3705242"/>
            <a:ext cx="4457700" cy="9652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A611C8F-0536-2D4F-999A-7E0A0D543E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335" y="4473923"/>
            <a:ext cx="5256584" cy="1804132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1D91162-D39D-804A-B948-B2669942F6EE}"/>
              </a:ext>
            </a:extLst>
          </p:cNvPr>
          <p:cNvCxnSpPr>
            <a:cxnSpLocks/>
          </p:cNvCxnSpPr>
          <p:nvPr/>
        </p:nvCxnSpPr>
        <p:spPr>
          <a:xfrm>
            <a:off x="3995936" y="3585862"/>
            <a:ext cx="0" cy="25238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8E2859C-9EC0-944E-B107-6CF090E2CE98}"/>
              </a:ext>
            </a:extLst>
          </p:cNvPr>
          <p:cNvSpPr/>
          <p:nvPr/>
        </p:nvSpPr>
        <p:spPr>
          <a:xfrm>
            <a:off x="550397" y="3401196"/>
            <a:ext cx="2420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>
                <a:latin typeface="Century Schoolbook" panose="02040604050505020304" pitchFamily="18" charset="0"/>
              </a:rPr>
              <a:t>Lindemann </a:t>
            </a:r>
            <a:r>
              <a:rPr lang="fr-FR" b="1" dirty="0" err="1">
                <a:latin typeface="Century Schoolbook" panose="02040604050505020304" pitchFamily="18" charset="0"/>
              </a:rPr>
              <a:t>fall</a:t>
            </a:r>
            <a:r>
              <a:rPr lang="fr-FR" b="1" dirty="0">
                <a:latin typeface="Century Schoolbook" panose="02040604050505020304" pitchFamily="18" charset="0"/>
              </a:rPr>
              <a:t>-off</a:t>
            </a:r>
            <a:endParaRPr lang="en-GB" b="1" dirty="0">
              <a:latin typeface="Century Schoolbook" panose="020406040505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5EEB64-1D16-284F-A93F-BE05C1021D1E}"/>
              </a:ext>
            </a:extLst>
          </p:cNvPr>
          <p:cNvSpPr/>
          <p:nvPr/>
        </p:nvSpPr>
        <p:spPr>
          <a:xfrm>
            <a:off x="5658965" y="3346297"/>
            <a:ext cx="160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 err="1">
                <a:latin typeface="Century Schoolbook" panose="02040604050505020304" pitchFamily="18" charset="0"/>
              </a:rPr>
              <a:t>Troe</a:t>
            </a:r>
            <a:r>
              <a:rPr lang="fr-FR" b="1" dirty="0">
                <a:latin typeface="Century Schoolbook" panose="02040604050505020304" pitchFamily="18" charset="0"/>
              </a:rPr>
              <a:t> </a:t>
            </a:r>
            <a:r>
              <a:rPr lang="fr-FR" b="1" dirty="0" err="1">
                <a:latin typeface="Century Schoolbook" panose="02040604050505020304" pitchFamily="18" charset="0"/>
              </a:rPr>
              <a:t>fall</a:t>
            </a:r>
            <a:r>
              <a:rPr lang="fr-FR" b="1" dirty="0">
                <a:latin typeface="Century Schoolbook" panose="02040604050505020304" pitchFamily="18" charset="0"/>
              </a:rPr>
              <a:t>-off</a:t>
            </a:r>
            <a:endParaRPr lang="en-GB" b="1" dirty="0">
              <a:latin typeface="Century Schoolbook" panose="02040604050505020304" pitchFamily="18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42098B1-B537-1540-AE05-73F788AC22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686" y="2527482"/>
            <a:ext cx="1714500" cy="927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54B06B8-5CCA-6049-87C0-BB4838D39243}"/>
              </a:ext>
            </a:extLst>
          </p:cNvPr>
          <p:cNvSpPr/>
          <p:nvPr/>
        </p:nvSpPr>
        <p:spPr>
          <a:xfrm>
            <a:off x="5314356" y="2466852"/>
            <a:ext cx="304282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Coefficient </a:t>
            </a:r>
            <a:r>
              <a:rPr lang="fr-FR" dirty="0" err="1">
                <a:latin typeface="Century Schoolbook" panose="02040604050505020304" pitchFamily="18" charset="0"/>
              </a:rPr>
              <a:t>with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dirty="0" err="1">
                <a:latin typeface="Century Schoolbook" panose="02040604050505020304" pitchFamily="18" charset="0"/>
              </a:rPr>
              <a:t>third</a:t>
            </a:r>
            <a:r>
              <a:rPr lang="fr-FR" dirty="0">
                <a:latin typeface="Century Schoolbook" panose="02040604050505020304" pitchFamily="18" charset="0"/>
              </a:rPr>
              <a:t> body</a:t>
            </a:r>
          </a:p>
          <a:p>
            <a:pPr algn="ctr"/>
            <a:r>
              <a:rPr lang="fr-FR" sz="1200" dirty="0">
                <a:latin typeface="Century Schoolbook" panose="02040604050505020304" pitchFamily="18" charset="0"/>
              </a:rPr>
              <a:t>(</a:t>
            </a:r>
            <a:r>
              <a:rPr lang="fr-FR" sz="1200" dirty="0" err="1">
                <a:latin typeface="Century Schoolbook" panose="02040604050505020304" pitchFamily="18" charset="0"/>
              </a:rPr>
              <a:t>low</a:t>
            </a:r>
            <a:r>
              <a:rPr lang="fr-FR" sz="1200" dirty="0">
                <a:latin typeface="Century Schoolbook" panose="02040604050505020304" pitchFamily="18" charset="0"/>
              </a:rPr>
              <a:t> pressure)</a:t>
            </a:r>
            <a:endParaRPr lang="en-GB" sz="1200" dirty="0">
              <a:latin typeface="Century Schoolbook" panose="020406040505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507502-309F-2C43-B76D-A4F6D12108C9}"/>
              </a:ext>
            </a:extLst>
          </p:cNvPr>
          <p:cNvSpPr/>
          <p:nvPr/>
        </p:nvSpPr>
        <p:spPr>
          <a:xfrm>
            <a:off x="168" y="2604762"/>
            <a:ext cx="33890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>
                <a:latin typeface="Century Schoolbook" panose="02040604050505020304" pitchFamily="18" charset="0"/>
              </a:rPr>
              <a:t>Coefficient </a:t>
            </a:r>
            <a:r>
              <a:rPr lang="fr-FR" dirty="0" err="1">
                <a:latin typeface="Century Schoolbook" panose="02040604050505020304" pitchFamily="18" charset="0"/>
              </a:rPr>
              <a:t>without</a:t>
            </a:r>
            <a:r>
              <a:rPr lang="fr-FR" dirty="0">
                <a:latin typeface="Century Schoolbook" panose="02040604050505020304" pitchFamily="18" charset="0"/>
              </a:rPr>
              <a:t> </a:t>
            </a:r>
            <a:r>
              <a:rPr lang="fr-FR" dirty="0" err="1">
                <a:latin typeface="Century Schoolbook" panose="02040604050505020304" pitchFamily="18" charset="0"/>
              </a:rPr>
              <a:t>third</a:t>
            </a:r>
            <a:r>
              <a:rPr lang="fr-FR" dirty="0">
                <a:latin typeface="Century Schoolbook" panose="02040604050505020304" pitchFamily="18" charset="0"/>
              </a:rPr>
              <a:t> body</a:t>
            </a:r>
          </a:p>
          <a:p>
            <a:pPr algn="ctr"/>
            <a:r>
              <a:rPr lang="fr-FR" sz="1200" dirty="0">
                <a:latin typeface="Century Schoolbook" panose="02040604050505020304" pitchFamily="18" charset="0"/>
              </a:rPr>
              <a:t>(high pressure)</a:t>
            </a:r>
            <a:endParaRPr lang="en-GB" sz="1200" dirty="0">
              <a:latin typeface="Century Schoolbook" panose="02040604050505020304" pitchFamily="18" charset="0"/>
            </a:endParaRPr>
          </a:p>
        </p:txBody>
      </p:sp>
      <p:cxnSp>
        <p:nvCxnSpPr>
          <p:cNvPr id="25" name="Connecteur en arc 24">
            <a:extLst>
              <a:ext uri="{FF2B5EF4-FFF2-40B4-BE49-F238E27FC236}">
                <a16:creationId xmlns:a16="http://schemas.microsoft.com/office/drawing/2014/main" id="{98989064-57F8-CD41-A7E7-9E471DEEC1B4}"/>
              </a:ext>
            </a:extLst>
          </p:cNvPr>
          <p:cNvCxnSpPr>
            <a:cxnSpLocks/>
            <a:stCxn id="23" idx="1"/>
          </p:cNvCxnSpPr>
          <p:nvPr/>
        </p:nvCxnSpPr>
        <p:spPr>
          <a:xfrm rot="10800000" flipV="1">
            <a:off x="4875138" y="2743850"/>
            <a:ext cx="439219" cy="9233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>
            <a:extLst>
              <a:ext uri="{FF2B5EF4-FFF2-40B4-BE49-F238E27FC236}">
                <a16:creationId xmlns:a16="http://schemas.microsoft.com/office/drawing/2014/main" id="{CE5C6C07-7EEE-8B4C-902C-93B92416636E}"/>
              </a:ext>
            </a:extLst>
          </p:cNvPr>
          <p:cNvCxnSpPr>
            <a:cxnSpLocks/>
          </p:cNvCxnSpPr>
          <p:nvPr/>
        </p:nvCxnSpPr>
        <p:spPr>
          <a:xfrm>
            <a:off x="2843808" y="3006573"/>
            <a:ext cx="1152128" cy="172761"/>
          </a:xfrm>
          <a:prstGeom prst="curvedConnector3">
            <a:avLst>
              <a:gd name="adj1" fmla="val 2023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Espace réservé du numéro de diapositive 35">
            <a:extLst>
              <a:ext uri="{FF2B5EF4-FFF2-40B4-BE49-F238E27FC236}">
                <a16:creationId xmlns:a16="http://schemas.microsoft.com/office/drawing/2014/main" id="{4E3C2B72-E45E-1649-9DAD-FA047A820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EC51A-4CCB-4CA0-8C6A-CA71ED4B49D0}" type="slidenum">
              <a:rPr lang="fr-FR" smtClean="0"/>
              <a:pPr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5542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C6ED365-1B07-C447-B64E-C4028F163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632E8-F162-5E46-B89F-E782FC614AED}" type="slidenum">
              <a:rPr lang="en-GB" smtClean="0"/>
              <a:t>93</a:t>
            </a:fld>
            <a:endParaRPr lang="en-GB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AC23239-136E-BB44-AC95-BD77BBC5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50" y="1584239"/>
            <a:ext cx="5076825" cy="2781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96D54A4-9864-484C-9185-8C7238A9A7C6}"/>
                  </a:ext>
                </a:extLst>
              </p:cNvPr>
              <p:cNvSpPr txBox="1"/>
              <p:nvPr/>
            </p:nvSpPr>
            <p:spPr>
              <a:xfrm>
                <a:off x="6115050" y="2563128"/>
                <a:ext cx="1926040" cy="215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1350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fr-F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fr-FR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fr-FR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fr-FR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sSub>
                            <m:sSubPr>
                              <m:ctrlPr>
                                <a:rPr lang="fr-FR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fr-FR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5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𝑅𝑇</m:t>
                          </m:r>
                        </m:sup>
                      </m:sSup>
                    </m:oMath>
                  </m:oMathPara>
                </a14:m>
                <a:endParaRPr lang="en-GB" sz="1350" dirty="0"/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A96D54A4-9864-484C-9185-8C7238A9A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050" y="2563128"/>
                <a:ext cx="1926040" cy="215572"/>
              </a:xfrm>
              <a:prstGeom prst="rect">
                <a:avLst/>
              </a:prstGeom>
              <a:blipFill>
                <a:blip r:embed="rId3"/>
                <a:stretch>
                  <a:fillRect l="-1316" t="-5556"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4E610D7-6624-4441-9BC1-76F115DFDD0F}"/>
                  </a:ext>
                </a:extLst>
              </p:cNvPr>
              <p:cNvSpPr/>
              <p:nvPr/>
            </p:nvSpPr>
            <p:spPr>
              <a:xfrm>
                <a:off x="6012858" y="2920481"/>
                <a:ext cx="2122825" cy="3079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1350" i="1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fr-F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fr-FR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fr-FR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fr-FR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sSub>
                            <m:sSubPr>
                              <m:ctrlPr>
                                <a:rPr lang="fr-FR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fr-FR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fr-FR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5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fr-FR" sz="13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𝑅𝑇</m:t>
                          </m:r>
                        </m:sup>
                      </m:sSup>
                    </m:oMath>
                  </m:oMathPara>
                </a14:m>
                <a:endParaRPr lang="en-GB" sz="135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4E610D7-6624-4441-9BC1-76F115DFDD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858" y="2920481"/>
                <a:ext cx="2122825" cy="3079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81F17F9-9F92-0F4A-AD21-976928ACB264}"/>
                  </a:ext>
                </a:extLst>
              </p:cNvPr>
              <p:cNvSpPr/>
              <p:nvPr/>
            </p:nvSpPr>
            <p:spPr>
              <a:xfrm>
                <a:off x="1618276" y="5017353"/>
                <a:ext cx="4889352" cy="5232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13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135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fr-FR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35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fr-FR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sz="135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fr-FR" sz="135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135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fr-FR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35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fr-FR" sz="135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135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fr-FR" sz="1350" i="1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func>
                                <m:funcPr>
                                  <m:ctrlPr>
                                    <a:rPr lang="fr-FR" sz="135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135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fr-FR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135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fr-FR" sz="135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135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  <m:r>
                                    <a:rPr lang="fr-FR" sz="135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fr-FR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fr-FR" sz="135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fr-FR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135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fr-FR" sz="135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fr-FR" sz="135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135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fr-FR" sz="1350" i="1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  <m:f>
                                        <m:fPr>
                                          <m:ctrlPr>
                                            <a:rPr lang="fr-FR" sz="13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func>
                                            <m:funcPr>
                                              <m:ctrlPr>
                                                <a:rPr lang="fr-FR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fr-FR" sz="135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r>
                                                <a:rPr lang="fr-FR" sz="1350" i="1"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  <m:r>
                                                <a:rPr lang="fr-FR" sz="135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func>
                                                <m:funcPr>
                                                  <m:ctrlPr>
                                                    <a:rPr lang="fr-FR" sz="135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fr-FR" sz="1350">
                                                      <a:latin typeface="Cambria Math" panose="02040503050406030204" pitchFamily="18" charset="0"/>
                                                    </a:rPr>
                                                    <m:t>log</m:t>
                                                  </m:r>
                                                </m:fName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fr-FR" sz="135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fr-FR" sz="135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𝑃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fr-FR" sz="135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func>
                                            </m:e>
                                          </m:func>
                                        </m:num>
                                        <m:den>
                                          <m:func>
                                            <m:funcPr>
                                              <m:ctrlPr>
                                                <a:rPr lang="fr-FR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fr-FR" sz="135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sz="135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1350" i="1">
                                                      <a:latin typeface="Cambria Math" panose="02040503050406030204" pitchFamily="18" charset="0"/>
                                                    </a:rPr>
                                                    <m:t>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135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func>
                                          <m:r>
                                            <a:rPr lang="fr-FR" sz="135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fr-FR" sz="135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fr-FR" sz="135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fr-FR" sz="135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fr-FR" sz="1350" i="1">
                                                      <a:latin typeface="Cambria Math" panose="02040503050406030204" pitchFamily="18" charset="0"/>
                                                    </a:rPr>
                                                    <m:t>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fr-FR" sz="135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func>
                                        </m:den>
                                      </m:f>
                                    </m:e>
                                  </m:func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sz="1350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81F17F9-9F92-0F4A-AD21-976928ACB2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276" y="5017353"/>
                <a:ext cx="4889352" cy="523285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210E1DF-411E-074A-8219-89BA8CC8873B}"/>
                  </a:ext>
                </a:extLst>
              </p:cNvPr>
              <p:cNvSpPr/>
              <p:nvPr/>
            </p:nvSpPr>
            <p:spPr>
              <a:xfrm>
                <a:off x="658158" y="4771879"/>
                <a:ext cx="1458862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350" dirty="0">
                    <a:latin typeface="Century Schoolbook" panose="020406040505050203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35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135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135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fr-FR" sz="135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fr-FR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35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sz="135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350" dirty="0">
                    <a:latin typeface="Century Schoolbook" panose="02040604050505020304" pitchFamily="18" charset="0"/>
                  </a:rPr>
                  <a:t>:</a:t>
                </a: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210E1DF-411E-074A-8219-89BA8CC88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58" y="4771879"/>
                <a:ext cx="1458862" cy="300082"/>
              </a:xfrm>
              <a:prstGeom prst="rect">
                <a:avLst/>
              </a:prstGeom>
              <a:blipFill>
                <a:blip r:embed="rId6"/>
                <a:stretch>
                  <a:fillRect t="-4167"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65800D23-82F0-6649-9E7D-2527EA655581}"/>
              </a:ext>
            </a:extLst>
          </p:cNvPr>
          <p:cNvSpPr txBox="1">
            <a:spLocks/>
          </p:cNvSpPr>
          <p:nvPr/>
        </p:nvSpPr>
        <p:spPr>
          <a:xfrm>
            <a:off x="683568" y="188640"/>
            <a:ext cx="8229600" cy="7518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r" defTabSz="422041" rtl="0" eaLnBrk="1" latinLnBrk="0" hangingPunct="1">
              <a:spcBef>
                <a:spcPct val="0"/>
              </a:spcBef>
              <a:buNone/>
              <a:defRPr sz="295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err="1">
                <a:latin typeface="Century Schoolbook" panose="02040604050505020304" pitchFamily="18" charset="0"/>
              </a:rPr>
              <a:t>Practical</a:t>
            </a:r>
            <a:r>
              <a:rPr lang="fr-FR" dirty="0">
                <a:latin typeface="Century Schoolbook" panose="02040604050505020304" pitchFamily="18" charset="0"/>
              </a:rPr>
              <a:t> use</a:t>
            </a:r>
          </a:p>
          <a:p>
            <a:r>
              <a:rPr lang="fr-FR" sz="2200" i="1" dirty="0">
                <a:latin typeface="Century Schoolbook" panose="02040604050505020304" pitchFamily="18" charset="0"/>
              </a:rPr>
              <a:t>Data file</a:t>
            </a:r>
          </a:p>
        </p:txBody>
      </p:sp>
      <p:sp>
        <p:nvSpPr>
          <p:cNvPr id="11" name="Espace réservé du pied de page 1">
            <a:extLst>
              <a:ext uri="{FF2B5EF4-FFF2-40B4-BE49-F238E27FC236}">
                <a16:creationId xmlns:a16="http://schemas.microsoft.com/office/drawing/2014/main" id="{6F0AA681-7800-7A42-B960-5044A4C9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</p:spPr>
        <p:txBody>
          <a:bodyPr/>
          <a:lstStyle/>
          <a:p>
            <a:r>
              <a:rPr lang="fr-FR" dirty="0"/>
              <a:t>Jonathan WIRTZ, Théo OGIER - PhD CERFACS</a:t>
            </a:r>
          </a:p>
        </p:txBody>
      </p:sp>
    </p:spTree>
    <p:extLst>
      <p:ext uri="{BB962C8B-B14F-4D97-AF65-F5344CB8AC3E}">
        <p14:creationId xmlns:p14="http://schemas.microsoft.com/office/powerpoint/2010/main" val="2627665765"/>
      </p:ext>
    </p:extLst>
  </p:cSld>
  <p:clrMapOvr>
    <a:masterClrMapping/>
  </p:clrMapOvr>
</p:sld>
</file>

<file path=ppt/theme/theme1.xml><?xml version="1.0" encoding="utf-8"?>
<a:theme xmlns:a="http://schemas.openxmlformats.org/drawingml/2006/main" name="Cantera_training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ésentation5" id="{0986A000-1CC6-3C4D-9AC8-C4D04390AC98}" vid="{36C1CE0F-9C95-364E-AA92-DD1A44CE1B3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Cantera_training</Template>
  <TotalTime>51767</TotalTime>
  <Words>7987</Words>
  <Application>Microsoft Macintosh PowerPoint</Application>
  <PresentationFormat>Affichage à l'écran (4:3)</PresentationFormat>
  <Paragraphs>1236</Paragraphs>
  <Slides>93</Slides>
  <Notes>46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93</vt:i4>
      </vt:variant>
    </vt:vector>
  </HeadingPairs>
  <TitlesOfParts>
    <vt:vector size="104" baseType="lpstr">
      <vt:lpstr>Arial</vt:lpstr>
      <vt:lpstr>Calibri</vt:lpstr>
      <vt:lpstr>Cambria Math</vt:lpstr>
      <vt:lpstr>Century Schoolbook</vt:lpstr>
      <vt:lpstr>Consolas</vt:lpstr>
      <vt:lpstr>Futura Medium</vt:lpstr>
      <vt:lpstr>Lucida Grande</vt:lpstr>
      <vt:lpstr>Wingdings</vt:lpstr>
      <vt:lpstr>Cantera_training</vt:lpstr>
      <vt:lpstr>Equation</vt:lpstr>
      <vt:lpstr>…quation</vt:lpstr>
      <vt:lpstr>Tools for the numerical simulation with complex chemistry Open-source code CANTERA </vt:lpstr>
      <vt:lpstr>Organisation of the day</vt:lpstr>
      <vt:lpstr>Why studying chemistry at CERFACS ?</vt:lpstr>
      <vt:lpstr>Content of the presentation</vt:lpstr>
      <vt:lpstr>Content of the presentation</vt:lpstr>
      <vt:lpstr>What is CANTERA ?</vt:lpstr>
      <vt:lpstr>What can CANTERA do?</vt:lpstr>
      <vt:lpstr>What can CANTERA do?</vt:lpstr>
      <vt:lpstr>What can CANTERA do?</vt:lpstr>
      <vt:lpstr>What is CANTERA ?</vt:lpstr>
      <vt:lpstr>What is CANTERA ?</vt:lpstr>
      <vt:lpstr>What is CANTERA ?</vt:lpstr>
      <vt:lpstr>Why is it a good choice ?</vt:lpstr>
      <vt:lpstr>Why is it a good choice ?</vt:lpstr>
      <vt:lpstr>How will it be helpful to you ?</vt:lpstr>
      <vt:lpstr>How will it be helpful to you ?</vt:lpstr>
      <vt:lpstr>How will it be helpful to you ?</vt:lpstr>
      <vt:lpstr>How will it be helpful to you ?</vt:lpstr>
      <vt:lpstr>Content of the presentation</vt:lpstr>
      <vt:lpstr>Content of the presentation</vt:lpstr>
      <vt:lpstr>Présentation PowerPoint</vt:lpstr>
      <vt:lpstr>Governing equations Equilibrium equations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Content of the presentation</vt:lpstr>
      <vt:lpstr>Practical use</vt:lpstr>
      <vt:lpstr>Practical use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Content of the presentation</vt:lpstr>
      <vt:lpstr>Installing CANTERA</vt:lpstr>
      <vt:lpstr>Installing CANTERA</vt:lpstr>
      <vt:lpstr>Installing CANTERA</vt:lpstr>
      <vt:lpstr>Présentation PowerPoint</vt:lpstr>
      <vt:lpstr>Présentation PowerPoint</vt:lpstr>
      <vt:lpstr>Présentation PowerPoint</vt:lpstr>
      <vt:lpstr>Cantera VS CHEMKIN</vt:lpstr>
      <vt:lpstr>Cantera VS CHEMKIN</vt:lpstr>
      <vt:lpstr>Cantera VS CHEMKIN</vt:lpstr>
      <vt:lpstr>Présentation PowerPoint</vt:lpstr>
      <vt:lpstr>Cantera VS CHEMKIN</vt:lpstr>
      <vt:lpstr>Cantera VS CHEMKIN</vt:lpstr>
      <vt:lpstr>Présentation PowerPoint</vt:lpstr>
      <vt:lpstr>Structure of CANTERA</vt:lpstr>
      <vt:lpstr>Structure of CANTERA</vt:lpstr>
      <vt:lpstr>Structure of CANTERA</vt:lpstr>
      <vt:lpstr>Structure of CANTERA</vt:lpstr>
      <vt:lpstr>Structure of CANTERA</vt:lpstr>
      <vt:lpstr>Structure of CANTERA</vt:lpstr>
      <vt:lpstr>Structure of CANTERA</vt:lpstr>
      <vt:lpstr>Structure of CANTERA</vt:lpstr>
      <vt:lpstr>Structure of CANTERA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CERFACS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CANTERA</dc:title>
  <dc:creator>Administrator</dc:creator>
  <cp:lastModifiedBy>jonathan W</cp:lastModifiedBy>
  <cp:revision>781</cp:revision>
  <cp:lastPrinted>2020-11-05T10:32:41Z</cp:lastPrinted>
  <dcterms:created xsi:type="dcterms:W3CDTF">2014-03-07T13:45:32Z</dcterms:created>
  <dcterms:modified xsi:type="dcterms:W3CDTF">2020-11-10T17:36:04Z</dcterms:modified>
</cp:coreProperties>
</file>